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sldIdLst>
    <p:sldId id="264" r:id="rId5"/>
    <p:sldId id="354" r:id="rId6"/>
    <p:sldId id="350" r:id="rId7"/>
    <p:sldId id="267" r:id="rId8"/>
    <p:sldId id="292" r:id="rId9"/>
    <p:sldId id="346" r:id="rId10"/>
    <p:sldId id="345" r:id="rId11"/>
    <p:sldId id="369" r:id="rId12"/>
    <p:sldId id="370" r:id="rId13"/>
    <p:sldId id="293" r:id="rId14"/>
    <p:sldId id="316" r:id="rId15"/>
    <p:sldId id="371" r:id="rId16"/>
    <p:sldId id="320" r:id="rId17"/>
    <p:sldId id="372" r:id="rId18"/>
    <p:sldId id="364" r:id="rId19"/>
    <p:sldId id="290" r:id="rId20"/>
    <p:sldId id="277" r:id="rId21"/>
    <p:sldId id="319" r:id="rId22"/>
    <p:sldId id="295" r:id="rId23"/>
    <p:sldId id="355" r:id="rId24"/>
    <p:sldId id="294" r:id="rId25"/>
    <p:sldId id="373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00"/>
    <a:srgbClr val="561D88"/>
    <a:srgbClr val="FFF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48DAB-68B5-4E40-A0F3-C65DEB8470FC}" v="1" dt="2021-06-03T11:12:39.850"/>
    <p1510:client id="{988BA6E5-1C35-4262-B347-EF0344727B2A}" v="44" dt="2021-06-02T14:56:09.948"/>
    <p1510:client id="{99CB8990-CACA-4A4B-84C2-62369E001684}" v="407" dt="2021-06-03T11:11:16.225"/>
    <p1510:client id="{CCB79A82-6F1C-4E80-BAD2-BFD0F459DA7E}" v="70" dt="2021-06-03T12:09:32.097"/>
    <p1510:client id="{EBFD800F-1ED1-4508-A3BB-C9C38DD841E9}" v="20" dt="2021-06-02T14:50:13.01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Allister, Elizabeth" userId="S::mcallisterv@ecu.edu::5476b7af-85da-4a6b-a7dc-5bd9a801c364" providerId="AD" clId="Web-{EBFD800F-1ED1-4508-A3BB-C9C38DD841E9}"/>
    <pc:docChg chg="modSld sldOrd">
      <pc:chgData name="McAllister, Elizabeth" userId="S::mcallisterv@ecu.edu::5476b7af-85da-4a6b-a7dc-5bd9a801c364" providerId="AD" clId="Web-{EBFD800F-1ED1-4508-A3BB-C9C38DD841E9}" dt="2021-06-02T14:50:12.514" v="12" actId="20577"/>
      <pc:docMkLst>
        <pc:docMk/>
      </pc:docMkLst>
      <pc:sldChg chg="ord">
        <pc:chgData name="McAllister, Elizabeth" userId="S::mcallisterv@ecu.edu::5476b7af-85da-4a6b-a7dc-5bd9a801c364" providerId="AD" clId="Web-{EBFD800F-1ED1-4508-A3BB-C9C38DD841E9}" dt="2021-06-02T14:49:43.404" v="11"/>
        <pc:sldMkLst>
          <pc:docMk/>
          <pc:sldMk cId="593139299" sldId="277"/>
        </pc:sldMkLst>
      </pc:sldChg>
      <pc:sldChg chg="modSp">
        <pc:chgData name="McAllister, Elizabeth" userId="S::mcallisterv@ecu.edu::5476b7af-85da-4a6b-a7dc-5bd9a801c364" providerId="AD" clId="Web-{EBFD800F-1ED1-4508-A3BB-C9C38DD841E9}" dt="2021-06-02T14:50:12.514" v="12" actId="20577"/>
        <pc:sldMkLst>
          <pc:docMk/>
          <pc:sldMk cId="1854015387" sldId="295"/>
        </pc:sldMkLst>
        <pc:spChg chg="mod">
          <ac:chgData name="McAllister, Elizabeth" userId="S::mcallisterv@ecu.edu::5476b7af-85da-4a6b-a7dc-5bd9a801c364" providerId="AD" clId="Web-{EBFD800F-1ED1-4508-A3BB-C9C38DD841E9}" dt="2021-06-02T14:50:12.514" v="12" actId="20577"/>
          <ac:spMkLst>
            <pc:docMk/>
            <pc:sldMk cId="1854015387" sldId="295"/>
            <ac:spMk id="5" creationId="{07465233-2B44-4D87-BA04-450CBE3603B1}"/>
          </ac:spMkLst>
        </pc:spChg>
      </pc:sldChg>
      <pc:sldChg chg="modSp">
        <pc:chgData name="McAllister, Elizabeth" userId="S::mcallisterv@ecu.edu::5476b7af-85da-4a6b-a7dc-5bd9a801c364" providerId="AD" clId="Web-{EBFD800F-1ED1-4508-A3BB-C9C38DD841E9}" dt="2021-06-02T14:43:57.623" v="5"/>
        <pc:sldMkLst>
          <pc:docMk/>
          <pc:sldMk cId="4199316244" sldId="354"/>
        </pc:sldMkLst>
        <pc:graphicFrameChg chg="mod modGraphic">
          <ac:chgData name="McAllister, Elizabeth" userId="S::mcallisterv@ecu.edu::5476b7af-85da-4a6b-a7dc-5bd9a801c364" providerId="AD" clId="Web-{EBFD800F-1ED1-4508-A3BB-C9C38DD841E9}" dt="2021-06-02T14:43:57.623" v="5"/>
          <ac:graphicFrameMkLst>
            <pc:docMk/>
            <pc:sldMk cId="4199316244" sldId="354"/>
            <ac:graphicFrameMk id="6" creationId="{AABD11D5-B22A-4BDD-930E-06C8FF6F026A}"/>
          </ac:graphicFrameMkLst>
        </pc:graphicFrameChg>
      </pc:sldChg>
      <pc:sldChg chg="modSp">
        <pc:chgData name="McAllister, Elizabeth" userId="S::mcallisterv@ecu.edu::5476b7af-85da-4a6b-a7dc-5bd9a801c364" providerId="AD" clId="Web-{EBFD800F-1ED1-4508-A3BB-C9C38DD841E9}" dt="2021-06-02T14:48:12.732" v="8" actId="20577"/>
        <pc:sldMkLst>
          <pc:docMk/>
          <pc:sldMk cId="3858753299" sldId="371"/>
        </pc:sldMkLst>
        <pc:spChg chg="mod">
          <ac:chgData name="McAllister, Elizabeth" userId="S::mcallisterv@ecu.edu::5476b7af-85da-4a6b-a7dc-5bd9a801c364" providerId="AD" clId="Web-{EBFD800F-1ED1-4508-A3BB-C9C38DD841E9}" dt="2021-06-02T14:48:12.732" v="8" actId="20577"/>
          <ac:spMkLst>
            <pc:docMk/>
            <pc:sldMk cId="3858753299" sldId="371"/>
            <ac:spMk id="20" creationId="{19A04E24-C726-4868-93AB-9CC9723DC792}"/>
          </ac:spMkLst>
        </pc:spChg>
      </pc:sldChg>
    </pc:docChg>
  </pc:docChgLst>
  <pc:docChgLst>
    <pc:chgData name="McAllister, Elizabeth" userId="S::mcallisterv@ecu.edu::5476b7af-85da-4a6b-a7dc-5bd9a801c364" providerId="AD" clId="Web-{988BA6E5-1C35-4262-B347-EF0344727B2A}"/>
    <pc:docChg chg="modSld">
      <pc:chgData name="McAllister, Elizabeth" userId="S::mcallisterv@ecu.edu::5476b7af-85da-4a6b-a7dc-5bd9a801c364" providerId="AD" clId="Web-{988BA6E5-1C35-4262-B347-EF0344727B2A}" dt="2021-06-02T14:53:47.459" v="41"/>
      <pc:docMkLst>
        <pc:docMk/>
      </pc:docMkLst>
      <pc:sldChg chg="modSp">
        <pc:chgData name="McAllister, Elizabeth" userId="S::mcallisterv@ecu.edu::5476b7af-85da-4a6b-a7dc-5bd9a801c364" providerId="AD" clId="Web-{988BA6E5-1C35-4262-B347-EF0344727B2A}" dt="2021-06-02T14:53:47.459" v="41"/>
        <pc:sldMkLst>
          <pc:docMk/>
          <pc:sldMk cId="4199316244" sldId="354"/>
        </pc:sldMkLst>
        <pc:graphicFrameChg chg="mod modGraphic">
          <ac:chgData name="McAllister, Elizabeth" userId="S::mcallisterv@ecu.edu::5476b7af-85da-4a6b-a7dc-5bd9a801c364" providerId="AD" clId="Web-{988BA6E5-1C35-4262-B347-EF0344727B2A}" dt="2021-06-02T14:53:47.459" v="41"/>
          <ac:graphicFrameMkLst>
            <pc:docMk/>
            <pc:sldMk cId="4199316244" sldId="354"/>
            <ac:graphicFrameMk id="6" creationId="{AABD11D5-B22A-4BDD-930E-06C8FF6F026A}"/>
          </ac:graphicFrameMkLst>
        </pc:graphicFrameChg>
      </pc:sldChg>
    </pc:docChg>
  </pc:docChgLst>
  <pc:docChgLst>
    <pc:chgData name="Paul, Abby" userId="S::paulab15@ecu.edu::fbeafd9e-431e-4989-b7c7-a828e6231517" providerId="AD" clId="Web-{CCB79A82-6F1C-4E80-BAD2-BFD0F459DA7E}"/>
    <pc:docChg chg="modSld">
      <pc:chgData name="Paul, Abby" userId="S::paulab15@ecu.edu::fbeafd9e-431e-4989-b7c7-a828e6231517" providerId="AD" clId="Web-{CCB79A82-6F1C-4E80-BAD2-BFD0F459DA7E}" dt="2021-06-03T12:09:32.097" v="40" actId="20577"/>
      <pc:docMkLst>
        <pc:docMk/>
      </pc:docMkLst>
      <pc:sldChg chg="modSp">
        <pc:chgData name="Paul, Abby" userId="S::paulab15@ecu.edu::fbeafd9e-431e-4989-b7c7-a828e6231517" providerId="AD" clId="Web-{CCB79A82-6F1C-4E80-BAD2-BFD0F459DA7E}" dt="2021-06-03T12:07:22.843" v="25" actId="20577"/>
        <pc:sldMkLst>
          <pc:docMk/>
          <pc:sldMk cId="0" sldId="267"/>
        </pc:sldMkLst>
        <pc:spChg chg="mod">
          <ac:chgData name="Paul, Abby" userId="S::paulab15@ecu.edu::fbeafd9e-431e-4989-b7c7-a828e6231517" providerId="AD" clId="Web-{CCB79A82-6F1C-4E80-BAD2-BFD0F459DA7E}" dt="2021-06-03T12:07:22.843" v="25" actId="20577"/>
          <ac:spMkLst>
            <pc:docMk/>
            <pc:sldMk cId="0" sldId="267"/>
            <ac:spMk id="29" creationId="{6B8CBE2A-626F-4150-A122-F41A6D1C782C}"/>
          </ac:spMkLst>
        </pc:spChg>
      </pc:sldChg>
      <pc:sldChg chg="modSp">
        <pc:chgData name="Paul, Abby" userId="S::paulab15@ecu.edu::fbeafd9e-431e-4989-b7c7-a828e6231517" providerId="AD" clId="Web-{CCB79A82-6F1C-4E80-BAD2-BFD0F459DA7E}" dt="2021-06-03T12:09:32.097" v="40" actId="20577"/>
        <pc:sldMkLst>
          <pc:docMk/>
          <pc:sldMk cId="2881602686" sldId="293"/>
        </pc:sldMkLst>
        <pc:spChg chg="mod">
          <ac:chgData name="Paul, Abby" userId="S::paulab15@ecu.edu::fbeafd9e-431e-4989-b7c7-a828e6231517" providerId="AD" clId="Web-{CCB79A82-6F1C-4E80-BAD2-BFD0F459DA7E}" dt="2021-06-03T12:09:32.097" v="40" actId="20577"/>
          <ac:spMkLst>
            <pc:docMk/>
            <pc:sldMk cId="2881602686" sldId="293"/>
            <ac:spMk id="5" creationId="{A1F97EB9-D809-4EFC-8BBC-A6535BB7440E}"/>
          </ac:spMkLst>
        </pc:spChg>
      </pc:sldChg>
      <pc:sldChg chg="modSp">
        <pc:chgData name="Paul, Abby" userId="S::paulab15@ecu.edu::fbeafd9e-431e-4989-b7c7-a828e6231517" providerId="AD" clId="Web-{CCB79A82-6F1C-4E80-BAD2-BFD0F459DA7E}" dt="2021-06-03T12:04:46.620" v="11" actId="20577"/>
        <pc:sldMkLst>
          <pc:docMk/>
          <pc:sldMk cId="1936456360" sldId="373"/>
        </pc:sldMkLst>
        <pc:spChg chg="mod">
          <ac:chgData name="Paul, Abby" userId="S::paulab15@ecu.edu::fbeafd9e-431e-4989-b7c7-a828e6231517" providerId="AD" clId="Web-{CCB79A82-6F1C-4E80-BAD2-BFD0F459DA7E}" dt="2021-06-03T12:04:46.620" v="11" actId="20577"/>
          <ac:spMkLst>
            <pc:docMk/>
            <pc:sldMk cId="1936456360" sldId="373"/>
            <ac:spMk id="9" creationId="{DC7510D5-0033-4331-8A0F-E9B26D1AB8C6}"/>
          </ac:spMkLst>
        </pc:spChg>
        <pc:spChg chg="mod">
          <ac:chgData name="Paul, Abby" userId="S::paulab15@ecu.edu::fbeafd9e-431e-4989-b7c7-a828e6231517" providerId="AD" clId="Web-{CCB79A82-6F1C-4E80-BAD2-BFD0F459DA7E}" dt="2021-06-03T12:04:23.807" v="8" actId="1076"/>
          <ac:spMkLst>
            <pc:docMk/>
            <pc:sldMk cId="1936456360" sldId="373"/>
            <ac:spMk id="10" creationId="{2D75AA87-0B8B-4CA0-A176-DF3B35A90551}"/>
          </ac:spMkLst>
        </pc:spChg>
      </pc:sldChg>
    </pc:docChg>
  </pc:docChgLst>
  <pc:docChgLst>
    <pc:chgData name="Etheridge, LeAnn" userId="S::etheridger@ecu.edu::91493c89-be5b-4645-91f7-50764fa19bff" providerId="AD" clId="Web-{99CB8990-CACA-4A4B-84C2-62369E001684}"/>
    <pc:docChg chg="modSld">
      <pc:chgData name="Etheridge, LeAnn" userId="S::etheridger@ecu.edu::91493c89-be5b-4645-91f7-50764fa19bff" providerId="AD" clId="Web-{99CB8990-CACA-4A4B-84C2-62369E001684}" dt="2021-06-03T11:11:14.241" v="205" actId="20577"/>
      <pc:docMkLst>
        <pc:docMk/>
      </pc:docMkLst>
      <pc:sldChg chg="modSp">
        <pc:chgData name="Etheridge, LeAnn" userId="S::etheridger@ecu.edu::91493c89-be5b-4645-91f7-50764fa19bff" providerId="AD" clId="Web-{99CB8990-CACA-4A4B-84C2-62369E001684}" dt="2021-06-03T11:05:15.039" v="93" actId="20577"/>
        <pc:sldMkLst>
          <pc:docMk/>
          <pc:sldMk cId="2881602686" sldId="293"/>
        </pc:sldMkLst>
        <pc:spChg chg="mod">
          <ac:chgData name="Etheridge, LeAnn" userId="S::etheridger@ecu.edu::91493c89-be5b-4645-91f7-50764fa19bff" providerId="AD" clId="Web-{99CB8990-CACA-4A4B-84C2-62369E001684}" dt="2021-06-03T11:05:15.039" v="93" actId="20577"/>
          <ac:spMkLst>
            <pc:docMk/>
            <pc:sldMk cId="2881602686" sldId="293"/>
            <ac:spMk id="5" creationId="{A1F97EB9-D809-4EFC-8BBC-A6535BB7440E}"/>
          </ac:spMkLst>
        </pc:spChg>
      </pc:sldChg>
      <pc:sldChg chg="modSp">
        <pc:chgData name="Etheridge, LeAnn" userId="S::etheridger@ecu.edu::91493c89-be5b-4645-91f7-50764fa19bff" providerId="AD" clId="Web-{99CB8990-CACA-4A4B-84C2-62369E001684}" dt="2021-06-03T11:10:26.065" v="167" actId="20577"/>
        <pc:sldMkLst>
          <pc:docMk/>
          <pc:sldMk cId="1854015387" sldId="295"/>
        </pc:sldMkLst>
        <pc:spChg chg="mod">
          <ac:chgData name="Etheridge, LeAnn" userId="S::etheridger@ecu.edu::91493c89-be5b-4645-91f7-50764fa19bff" providerId="AD" clId="Web-{99CB8990-CACA-4A4B-84C2-62369E001684}" dt="2021-06-03T11:10:26.065" v="167" actId="20577"/>
          <ac:spMkLst>
            <pc:docMk/>
            <pc:sldMk cId="1854015387" sldId="295"/>
            <ac:spMk id="12" creationId="{7F5632C0-E01B-4F20-87FD-64BD0D59D84B}"/>
          </ac:spMkLst>
        </pc:spChg>
      </pc:sldChg>
      <pc:sldChg chg="modSp">
        <pc:chgData name="Etheridge, LeAnn" userId="S::etheridger@ecu.edu::91493c89-be5b-4645-91f7-50764fa19bff" providerId="AD" clId="Web-{99CB8990-CACA-4A4B-84C2-62369E001684}" dt="2021-06-03T11:08:47.953" v="135" actId="20577"/>
        <pc:sldMkLst>
          <pc:docMk/>
          <pc:sldMk cId="1200540862" sldId="320"/>
        </pc:sldMkLst>
        <pc:spChg chg="mod">
          <ac:chgData name="Etheridge, LeAnn" userId="S::etheridger@ecu.edu::91493c89-be5b-4645-91f7-50764fa19bff" providerId="AD" clId="Web-{99CB8990-CACA-4A4B-84C2-62369E001684}" dt="2021-06-03T11:08:47.953" v="135" actId="20577"/>
          <ac:spMkLst>
            <pc:docMk/>
            <pc:sldMk cId="1200540862" sldId="320"/>
            <ac:spMk id="11" creationId="{9B304E61-23D7-48CB-977D-70F22AFA1F2C}"/>
          </ac:spMkLst>
        </pc:spChg>
      </pc:sldChg>
      <pc:sldChg chg="modSp">
        <pc:chgData name="Etheridge, LeAnn" userId="S::etheridger@ecu.edu::91493c89-be5b-4645-91f7-50764fa19bff" providerId="AD" clId="Web-{99CB8990-CACA-4A4B-84C2-62369E001684}" dt="2021-06-03T11:03:06.160" v="69" actId="20577"/>
        <pc:sldMkLst>
          <pc:docMk/>
          <pc:sldMk cId="3806623552" sldId="346"/>
        </pc:sldMkLst>
        <pc:spChg chg="mod">
          <ac:chgData name="Etheridge, LeAnn" userId="S::etheridger@ecu.edu::91493c89-be5b-4645-91f7-50764fa19bff" providerId="AD" clId="Web-{99CB8990-CACA-4A4B-84C2-62369E001684}" dt="2021-06-03T11:02:44.222" v="29" actId="20577"/>
          <ac:spMkLst>
            <pc:docMk/>
            <pc:sldMk cId="3806623552" sldId="346"/>
            <ac:spMk id="25" creationId="{F009F5BF-3F11-49F6-A544-980E58E29F00}"/>
          </ac:spMkLst>
        </pc:spChg>
        <pc:spChg chg="mod">
          <ac:chgData name="Etheridge, LeAnn" userId="S::etheridger@ecu.edu::91493c89-be5b-4645-91f7-50764fa19bff" providerId="AD" clId="Web-{99CB8990-CACA-4A4B-84C2-62369E001684}" dt="2021-06-03T11:03:06.160" v="69" actId="20577"/>
          <ac:spMkLst>
            <pc:docMk/>
            <pc:sldMk cId="3806623552" sldId="346"/>
            <ac:spMk id="26" creationId="{84D67B85-EFFB-459B-AA09-3C3C6FAF2ACE}"/>
          </ac:spMkLst>
        </pc:spChg>
      </pc:sldChg>
      <pc:sldChg chg="modSp">
        <pc:chgData name="Etheridge, LeAnn" userId="S::etheridger@ecu.edu::91493c89-be5b-4645-91f7-50764fa19bff" providerId="AD" clId="Web-{99CB8990-CACA-4A4B-84C2-62369E001684}" dt="2021-06-03T11:03:52.068" v="77" actId="20577"/>
        <pc:sldMkLst>
          <pc:docMk/>
          <pc:sldMk cId="448387460" sldId="369"/>
        </pc:sldMkLst>
        <pc:spChg chg="mod">
          <ac:chgData name="Etheridge, LeAnn" userId="S::etheridger@ecu.edu::91493c89-be5b-4645-91f7-50764fa19bff" providerId="AD" clId="Web-{99CB8990-CACA-4A4B-84C2-62369E001684}" dt="2021-06-03T11:03:52.068" v="77" actId="20577"/>
          <ac:spMkLst>
            <pc:docMk/>
            <pc:sldMk cId="448387460" sldId="369"/>
            <ac:spMk id="9" creationId="{6D2C3D58-61C2-41D3-852E-A906D8434AB4}"/>
          </ac:spMkLst>
        </pc:spChg>
      </pc:sldChg>
      <pc:sldChg chg="modSp">
        <pc:chgData name="Etheridge, LeAnn" userId="S::etheridger@ecu.edu::91493c89-be5b-4645-91f7-50764fa19bff" providerId="AD" clId="Web-{99CB8990-CACA-4A4B-84C2-62369E001684}" dt="2021-06-03T11:11:14.241" v="205" actId="20577"/>
        <pc:sldMkLst>
          <pc:docMk/>
          <pc:sldMk cId="1936456360" sldId="373"/>
        </pc:sldMkLst>
        <pc:spChg chg="mod">
          <ac:chgData name="Etheridge, LeAnn" userId="S::etheridger@ecu.edu::91493c89-be5b-4645-91f7-50764fa19bff" providerId="AD" clId="Web-{99CB8990-CACA-4A4B-84C2-62369E001684}" dt="2021-06-03T11:11:14.241" v="205" actId="20577"/>
          <ac:spMkLst>
            <pc:docMk/>
            <pc:sldMk cId="1936456360" sldId="373"/>
            <ac:spMk id="9" creationId="{DC7510D5-0033-4331-8A0F-E9B26D1AB8C6}"/>
          </ac:spMkLst>
        </pc:spChg>
      </pc:sldChg>
    </pc:docChg>
  </pc:docChgLst>
  <pc:docChgLst>
    <pc:chgData name="Etheridge, LeAnn" userId="S::etheridger@ecu.edu::91493c89-be5b-4645-91f7-50764fa19bff" providerId="AD" clId="Web-{80C48DAB-68B5-4E40-A0F3-C65DEB8470FC}"/>
    <pc:docChg chg="modSld">
      <pc:chgData name="Etheridge, LeAnn" userId="S::etheridger@ecu.edu::91493c89-be5b-4645-91f7-50764fa19bff" providerId="AD" clId="Web-{80C48DAB-68B5-4E40-A0F3-C65DEB8470FC}" dt="2021-06-03T11:12:39.850" v="0" actId="1076"/>
      <pc:docMkLst>
        <pc:docMk/>
      </pc:docMkLst>
      <pc:sldChg chg="modSp">
        <pc:chgData name="Etheridge, LeAnn" userId="S::etheridger@ecu.edu::91493c89-be5b-4645-91f7-50764fa19bff" providerId="AD" clId="Web-{80C48DAB-68B5-4E40-A0F3-C65DEB8470FC}" dt="2021-06-03T11:12:39.850" v="0" actId="1076"/>
        <pc:sldMkLst>
          <pc:docMk/>
          <pc:sldMk cId="448387460" sldId="369"/>
        </pc:sldMkLst>
        <pc:spChg chg="mod">
          <ac:chgData name="Etheridge, LeAnn" userId="S::etheridger@ecu.edu::91493c89-be5b-4645-91f7-50764fa19bff" providerId="AD" clId="Web-{80C48DAB-68B5-4E40-A0F3-C65DEB8470FC}" dt="2021-06-03T11:12:39.850" v="0" actId="1076"/>
          <ac:spMkLst>
            <pc:docMk/>
            <pc:sldMk cId="448387460" sldId="369"/>
            <ac:spMk id="2" creationId="{B44BE86D-BB0C-4AEC-B4B6-AA21CCABF7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Welcome participants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Introduce yourself and your role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Invite participants to take pictures or screenshots of the presentation for later reference if helpful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Provide instructions to enter questions about topics being covered in the chat – we will answer as many as possible at the end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76408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66A7F-9865-4E0A-93E3-5148F034DA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70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13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38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2002-4DF3-A34A-8E96-D1F3F0330B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5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Contact advisor for questions related to math and your major’s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Contact Sandy if you have questions about the Canvas exam specifically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2002-4DF3-A34A-8E96-D1F3F0330B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98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03B5-904B-7948-A626-B35726407A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73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tx1"/>
                </a:solidFill>
                <a:latin typeface="+mn-lt"/>
              </a:rPr>
              <a:t>Highlight tuition statement and payment deadline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tx1"/>
                </a:solidFill>
                <a:latin typeface="+mn-lt"/>
              </a:rPr>
              <a:t>Highlight window for schedule changes and mention briefly ability to withdrawal after first week if needed through posted deadline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2002-4DF3-A34A-8E96-D1F3F0330B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3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03B5-904B-7948-A626-B35726407A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1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03B5-904B-7948-A626-B35726407A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21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3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2002-4DF3-A34A-8E96-D1F3F0330B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5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/>
              <a:t>Explain structure of majors and advising at ECU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91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3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2002-4DF3-A34A-8E96-D1F3F0330B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/>
              <a:t>Explain communication methods for advising – email is typically best, especially during the summer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/>
              <a:t>Until you have an assigned academic advisor, please send questions to the appropriate advising center’s team email address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03B5-904B-7948-A626-B35726407A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13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Review steps listed on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Encourage students to register ASAP so they can be assigned an advisor.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Initial fall schedules do not have to be perfect or complete.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03B5-904B-7948-A626-B35726407A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6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03B5-904B-7948-A626-B35726407A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73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6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94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may be a large portion of your fall schedule – often courses that are 1000 and 2000 level</a:t>
            </a:r>
          </a:p>
        </p:txBody>
      </p:sp>
    </p:spTree>
    <p:extLst>
      <p:ext uri="{BB962C8B-B14F-4D97-AF65-F5344CB8AC3E}">
        <p14:creationId xmlns:p14="http://schemas.microsoft.com/office/powerpoint/2010/main" val="113395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2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phic 3" descr="Graphic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Rectangle 13"/>
          <p:cNvSpPr/>
          <p:nvPr/>
        </p:nvSpPr>
        <p:spPr>
          <a:xfrm>
            <a:off x="0" y="-19733"/>
            <a:ext cx="12192000" cy="6877734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9" name="Graphic 7" descr="Graphic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417" y="6033499"/>
            <a:ext cx="455219" cy="53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Graphic 3" descr="Graphic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4632"/>
            <a:ext cx="12192000" cy="332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Graphic 4" descr="Graphic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83" y="681789"/>
            <a:ext cx="5494423" cy="54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0" y="2211388"/>
            <a:ext cx="5824538" cy="44868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628650" indent="-171450">
              <a:buFontTx/>
              <a:defRPr sz="18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120139" indent="-205739">
              <a:buFontTx/>
              <a:defRPr sz="18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1600200" indent="-228600">
              <a:buFontTx/>
              <a:defRPr sz="18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2057400" indent="-228600">
              <a:buFontTx/>
              <a:defRPr sz="18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r>
              <a:t>Subtext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676274"/>
            <a:ext cx="5824540" cy="213328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Body Content</a:t>
            </a:r>
          </a:p>
        </p:txBody>
      </p:sp>
      <p:sp>
        <p:nvSpPr>
          <p:cNvPr id="84" name="Picture Placeholder 6"/>
          <p:cNvSpPr>
            <a:spLocks noGrp="1"/>
          </p:cNvSpPr>
          <p:nvPr>
            <p:ph type="pic" sz="half" idx="14"/>
          </p:nvPr>
        </p:nvSpPr>
        <p:spPr>
          <a:xfrm>
            <a:off x="665046" y="986590"/>
            <a:ext cx="4971648" cy="487145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6604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9" r:id="rId6"/>
    <p:sldLayoutId id="2147483660" r:id="rId7"/>
    <p:sldLayoutId id="2147483661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commons.wikimedia.org/wiki/File:Starfish_at_low_tide_on_Sanibel_Island_(8298677162).jpg" TargetMode="Externa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4" descr="Picture 4"/>
          <p:cNvPicPr>
            <a:picLocks noChangeAspect="1"/>
          </p:cNvPicPr>
          <p:nvPr/>
        </p:nvPicPr>
        <p:blipFill>
          <a:blip r:embed="rId3"/>
          <a:srcRect l="18762" r="1876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ctangle 13"/>
          <p:cNvSpPr/>
          <p:nvPr/>
        </p:nvSpPr>
        <p:spPr>
          <a:xfrm>
            <a:off x="2410370" y="2303125"/>
            <a:ext cx="9744342" cy="4522978"/>
          </a:xfrm>
          <a:prstGeom prst="rect">
            <a:avLst/>
          </a:prstGeom>
          <a:solidFill>
            <a:srgbClr val="000000">
              <a:alpha val="62000"/>
            </a:srgbClr>
          </a:solidFill>
          <a:ln w="571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TextBox 16"/>
          <p:cNvSpPr txBox="1"/>
          <p:nvPr/>
        </p:nvSpPr>
        <p:spPr>
          <a:xfrm>
            <a:off x="6095999" y="2340655"/>
            <a:ext cx="5990375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800" b="1">
                <a:solidFill>
                  <a:srgbClr val="561D88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n-US"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Advising 101</a:t>
            </a:r>
            <a:endParaRPr sz="75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8" name="Rectangle 5"/>
          <p:cNvSpPr/>
          <p:nvPr/>
        </p:nvSpPr>
        <p:spPr>
          <a:xfrm>
            <a:off x="-1" y="4550153"/>
            <a:ext cx="2410372" cy="2275950"/>
          </a:xfrm>
          <a:prstGeom prst="rect">
            <a:avLst/>
          </a:prstGeom>
          <a:solidFill>
            <a:srgbClr val="592A8A">
              <a:alpha val="50000"/>
            </a:srgbClr>
          </a:solidFill>
          <a:ln w="571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Rectangle 11"/>
          <p:cNvSpPr/>
          <p:nvPr/>
        </p:nvSpPr>
        <p:spPr>
          <a:xfrm>
            <a:off x="-1" y="19991"/>
            <a:ext cx="2410372" cy="2275950"/>
          </a:xfrm>
          <a:prstGeom prst="rect">
            <a:avLst/>
          </a:prstGeom>
          <a:solidFill>
            <a:srgbClr val="592A8A">
              <a:alpha val="50000"/>
            </a:srgbClr>
          </a:solidFill>
          <a:ln w="571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Rectangle 12"/>
          <p:cNvSpPr/>
          <p:nvPr/>
        </p:nvSpPr>
        <p:spPr>
          <a:xfrm>
            <a:off x="-1" y="2294666"/>
            <a:ext cx="2410372" cy="2234223"/>
          </a:xfrm>
          <a:prstGeom prst="rect">
            <a:avLst/>
          </a:prstGeom>
          <a:solidFill>
            <a:schemeClr val="accent4">
              <a:alpha val="50000"/>
            </a:schemeClr>
          </a:solidFill>
          <a:ln w="571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Rectangle 15"/>
          <p:cNvSpPr/>
          <p:nvPr/>
        </p:nvSpPr>
        <p:spPr>
          <a:xfrm>
            <a:off x="2410369" y="19991"/>
            <a:ext cx="3685631" cy="2275950"/>
          </a:xfrm>
          <a:prstGeom prst="rect">
            <a:avLst/>
          </a:prstGeom>
          <a:solidFill>
            <a:srgbClr val="592A8A">
              <a:alpha val="50000"/>
            </a:srgbClr>
          </a:solidFill>
          <a:ln w="571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13" descr="A picture containing mug, shirt&#10;&#10;Description automatically generated">
            <a:extLst>
              <a:ext uri="{FF2B5EF4-FFF2-40B4-BE49-F238E27FC236}">
                <a16:creationId xmlns:a16="http://schemas.microsoft.com/office/drawing/2014/main" id="{CC84163E-59DB-43E1-80B2-C203D3446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66" y="144779"/>
            <a:ext cx="5394268" cy="2158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2B028-1A6E-4D4E-AE7F-35B3595DAA78}"/>
              </a:ext>
            </a:extLst>
          </p:cNvPr>
          <p:cNvSpPr txBox="1"/>
          <p:nvPr/>
        </p:nvSpPr>
        <p:spPr>
          <a:xfrm>
            <a:off x="6096000" y="4872521"/>
            <a:ext cx="5990376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General Advising Website: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spc="0" normalizeH="0" baseline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advising.ecu.edu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500" b="1">
                <a:solidFill>
                  <a:schemeClr val="bg1"/>
                </a:solidFill>
              </a:rPr>
              <a:t>General Advising Email:</a:t>
            </a:r>
            <a:r>
              <a:rPr lang="en-US" sz="2500" b="1"/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500" b="1">
                <a:solidFill>
                  <a:schemeClr val="accent4"/>
                </a:solidFill>
              </a:rPr>
              <a:t>advising@ecu.edu </a:t>
            </a:r>
            <a:endParaRPr kumimoji="0" lang="en-US" sz="2500" b="1" i="0" u="none" strike="noStrike" cap="none" spc="0" normalizeH="0" baseline="0">
              <a:ln>
                <a:noFill/>
              </a:ln>
              <a:solidFill>
                <a:schemeClr val="accent4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012B-AB4E-4BD7-AAF0-DF832596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772" y="22503"/>
            <a:ext cx="401682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>
                <a:solidFill>
                  <a:srgbClr val="561D88"/>
                </a:solidFill>
                <a:latin typeface="+mn-lt"/>
                <a:cs typeface="Arial" panose="020B0604020202020204" pitchFamily="34" charset="0"/>
              </a:rPr>
              <a:t>Degree Works</a:t>
            </a:r>
            <a:endParaRPr lang="en-US" sz="5400">
              <a:solidFill>
                <a:srgbClr val="561D88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97EB9-D809-4EFC-8BBC-A6535BB7440E}"/>
              </a:ext>
            </a:extLst>
          </p:cNvPr>
          <p:cNvSpPr/>
          <p:nvPr/>
        </p:nvSpPr>
        <p:spPr>
          <a:xfrm>
            <a:off x="7946572" y="1166881"/>
            <a:ext cx="4169228" cy="50167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i="1" dirty="0">
                <a:solidFill>
                  <a:schemeClr val="tx1"/>
                </a:solidFill>
                <a:cs typeface="Arial"/>
              </a:rPr>
              <a:t>Tracks student degree progression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i="1" dirty="0">
                <a:solidFill>
                  <a:schemeClr val="tx1"/>
                </a:solidFill>
                <a:cs typeface="Arial"/>
              </a:rPr>
              <a:t>Use will vary from college to college</a:t>
            </a:r>
            <a:endParaRPr lang="en-US">
              <a:solidFill>
                <a:schemeClr val="tx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i="1" dirty="0">
                <a:solidFill>
                  <a:schemeClr val="tx1"/>
                </a:solidFill>
                <a:cs typeface="Arial"/>
              </a:rPr>
              <a:t>Accessible to students in Pirate Port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i="1" dirty="0">
                <a:solidFill>
                  <a:schemeClr val="tx1"/>
                </a:solidFill>
                <a:cs typeface="Arial"/>
              </a:rPr>
              <a:t>Must use Internet Explorer or Firefox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i="1" dirty="0">
                <a:solidFill>
                  <a:schemeClr val="tx1"/>
                </a:solidFill>
                <a:cs typeface="Arial"/>
              </a:rPr>
              <a:t>Cannot use on mobile devices</a:t>
            </a:r>
            <a:endParaRPr lang="en-US" sz="2800" b="1" i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1B59D6-74C3-4C87-BD07-3EE7DF4A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1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27"/>
    </mc:Choice>
    <mc:Fallback xmlns="">
      <p:transition spd="slow" advTm="5292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3C2D2E-48CB-41E0-A539-2CEB9C9BB874}"/>
              </a:ext>
            </a:extLst>
          </p:cNvPr>
          <p:cNvSpPr/>
          <p:nvPr/>
        </p:nvSpPr>
        <p:spPr>
          <a:xfrm>
            <a:off x="513079" y="514350"/>
            <a:ext cx="5474970" cy="2823210"/>
          </a:xfrm>
          <a:prstGeom prst="rect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F3E89C-DC02-4094-88B4-4154CDEEE79B}"/>
              </a:ext>
            </a:extLst>
          </p:cNvPr>
          <p:cNvSpPr/>
          <p:nvPr/>
        </p:nvSpPr>
        <p:spPr>
          <a:xfrm>
            <a:off x="6178549" y="514350"/>
            <a:ext cx="5474970" cy="282321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6B4DE-7F2F-4EE3-AB47-67CFA4768193}"/>
              </a:ext>
            </a:extLst>
          </p:cNvPr>
          <p:cNvSpPr/>
          <p:nvPr/>
        </p:nvSpPr>
        <p:spPr>
          <a:xfrm>
            <a:off x="513079" y="3520440"/>
            <a:ext cx="5474970" cy="282321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FC857-3B7C-46F0-89FF-F20E4A9BB824}"/>
              </a:ext>
            </a:extLst>
          </p:cNvPr>
          <p:cNvSpPr/>
          <p:nvPr/>
        </p:nvSpPr>
        <p:spPr>
          <a:xfrm>
            <a:off x="6178549" y="3520440"/>
            <a:ext cx="5474970" cy="2823210"/>
          </a:xfrm>
          <a:prstGeom prst="rect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60544-5D61-4FAF-AAFA-86E3A9B838D8}"/>
              </a:ext>
            </a:extLst>
          </p:cNvPr>
          <p:cNvSpPr txBox="1"/>
          <p:nvPr/>
        </p:nvSpPr>
        <p:spPr>
          <a:xfrm>
            <a:off x="719415" y="682515"/>
            <a:ext cx="48818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>
                <a:solidFill>
                  <a:schemeClr val="bg1"/>
                </a:solidFill>
                <a:cs typeface="Arial" panose="020B0604020202020204" pitchFamily="34" charset="0"/>
              </a:rPr>
              <a:t>SCHEDULE</a:t>
            </a:r>
          </a:p>
          <a:p>
            <a:r>
              <a:rPr lang="en-US" sz="7500" b="1">
                <a:solidFill>
                  <a:schemeClr val="bg1"/>
                </a:solidFill>
                <a:cs typeface="Arial" panose="020B0604020202020204" pitchFamily="34" charset="0"/>
              </a:rPr>
              <a:t>BASICS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32B2A-84E7-4710-B590-9AAB2B2802BC}"/>
              </a:ext>
            </a:extLst>
          </p:cNvPr>
          <p:cNvSpPr txBox="1"/>
          <p:nvPr/>
        </p:nvSpPr>
        <p:spPr>
          <a:xfrm>
            <a:off x="2320923" y="3613308"/>
            <a:ext cx="3520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61D88"/>
                </a:solidFill>
                <a:cs typeface="Arial" panose="020B0604020202020204" pitchFamily="34" charset="0"/>
              </a:rPr>
              <a:t>Classes are categorized into levels: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61D88"/>
                </a:solidFill>
                <a:cs typeface="Arial" panose="020B0604020202020204" pitchFamily="34" charset="0"/>
              </a:rPr>
              <a:t>1000 level = Freshmen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61D88"/>
                </a:solidFill>
                <a:cs typeface="Arial" panose="020B0604020202020204" pitchFamily="34" charset="0"/>
              </a:rPr>
              <a:t>2000 level = Sophomore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61D88"/>
                </a:solidFill>
                <a:cs typeface="Arial" panose="020B0604020202020204" pitchFamily="34" charset="0"/>
              </a:rPr>
              <a:t>3000 level = Junior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61D88"/>
                </a:solidFill>
                <a:cs typeface="Arial" panose="020B0604020202020204" pitchFamily="34" charset="0"/>
              </a:rPr>
              <a:t>4000 level = Senior</a:t>
            </a:r>
          </a:p>
          <a:p>
            <a:endParaRPr lang="en-US" sz="1200">
              <a:solidFill>
                <a:srgbClr val="561D88"/>
              </a:solidFill>
              <a:cs typeface="Arial" panose="020B0604020202020204" pitchFamily="34" charset="0"/>
            </a:endParaRPr>
          </a:p>
          <a:p>
            <a:r>
              <a:rPr lang="en-US" b="1">
                <a:solidFill>
                  <a:srgbClr val="561D88"/>
                </a:solidFill>
                <a:cs typeface="Arial" panose="020B0604020202020204" pitchFamily="34" charset="0"/>
              </a:rPr>
              <a:t>You </a:t>
            </a:r>
            <a:r>
              <a:rPr lang="en-US" b="1" u="sng">
                <a:solidFill>
                  <a:srgbClr val="561D88"/>
                </a:solidFill>
                <a:cs typeface="Arial" panose="020B0604020202020204" pitchFamily="34" charset="0"/>
              </a:rPr>
              <a:t>can</a:t>
            </a:r>
            <a:r>
              <a:rPr lang="en-US" b="1">
                <a:solidFill>
                  <a:srgbClr val="561D88"/>
                </a:solidFill>
                <a:cs typeface="Arial" panose="020B0604020202020204" pitchFamily="34" charset="0"/>
              </a:rPr>
              <a:t> take courses above your classification level if you meet other required prerequisites.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6BEB4-BA1F-4363-AF4B-851739AA57D5}"/>
              </a:ext>
            </a:extLst>
          </p:cNvPr>
          <p:cNvSpPr txBox="1"/>
          <p:nvPr/>
        </p:nvSpPr>
        <p:spPr>
          <a:xfrm>
            <a:off x="7954003" y="3613308"/>
            <a:ext cx="36995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Arial" panose="020B0604020202020204" pitchFamily="34" charset="0"/>
              </a:rPr>
              <a:t>All ECU degrees require at least </a:t>
            </a:r>
            <a:r>
              <a:rPr lang="en-US" b="1">
                <a:solidFill>
                  <a:srgbClr val="FFDD00"/>
                </a:solidFill>
                <a:cs typeface="Arial" panose="020B0604020202020204" pitchFamily="34" charset="0"/>
              </a:rPr>
              <a:t>120 credit hours </a:t>
            </a:r>
            <a:r>
              <a:rPr lang="en-US" b="1">
                <a:solidFill>
                  <a:schemeClr val="bg1"/>
                </a:solidFill>
                <a:cs typeface="Arial" panose="020B0604020202020204" pitchFamily="34" charset="0"/>
              </a:rPr>
              <a:t>to graduate.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Freshman = 0-29 credits 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Sophomore = 30-59 credits 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Junior = 60-89 credits 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Senior = 90+ credits earned</a:t>
            </a:r>
          </a:p>
          <a:p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b="1">
                <a:solidFill>
                  <a:srgbClr val="FFDD00"/>
                </a:solidFill>
                <a:cs typeface="Arial" panose="020B0604020202020204" pitchFamily="34" charset="0"/>
              </a:rPr>
              <a:t>Average 14-17 hours/semester to graduate in four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AFE2F-E749-4421-B782-F2696688EA1E}"/>
              </a:ext>
            </a:extLst>
          </p:cNvPr>
          <p:cNvSpPr txBox="1"/>
          <p:nvPr/>
        </p:nvSpPr>
        <p:spPr>
          <a:xfrm>
            <a:off x="8045449" y="867180"/>
            <a:ext cx="33261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61D88"/>
                </a:solidFill>
                <a:cs typeface="Arial" panose="020B0604020202020204" pitchFamily="34" charset="0"/>
              </a:rPr>
              <a:t>Register for classes ASAP if you have not already done so.</a:t>
            </a:r>
          </a:p>
          <a:p>
            <a:endParaRPr lang="en-US" b="1">
              <a:solidFill>
                <a:srgbClr val="561D88"/>
              </a:solidFill>
              <a:cs typeface="Arial" panose="020B0604020202020204" pitchFamily="34" charset="0"/>
            </a:endParaRPr>
          </a:p>
          <a:p>
            <a:r>
              <a:rPr lang="en-US" b="1">
                <a:solidFill>
                  <a:srgbClr val="561D88"/>
                </a:solidFill>
                <a:cs typeface="Arial" panose="020B0604020202020204" pitchFamily="34" charset="0"/>
              </a:rPr>
              <a:t>Refer to major course guides under Step 2 of PIER to learn appropriate first semester course options for your major.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43C1F5-2EBA-4782-9597-C04074CBA5BC}"/>
              </a:ext>
            </a:extLst>
          </p:cNvPr>
          <p:cNvCxnSpPr/>
          <p:nvPr/>
        </p:nvCxnSpPr>
        <p:spPr>
          <a:xfrm>
            <a:off x="2216149" y="3680460"/>
            <a:ext cx="0" cy="2274570"/>
          </a:xfrm>
          <a:prstGeom prst="line">
            <a:avLst/>
          </a:prstGeom>
          <a:ln>
            <a:solidFill>
              <a:srgbClr val="561D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1364B9-9A21-4EBF-9FD5-19F06BE2AC67}"/>
              </a:ext>
            </a:extLst>
          </p:cNvPr>
          <p:cNvCxnSpPr/>
          <p:nvPr/>
        </p:nvCxnSpPr>
        <p:spPr>
          <a:xfrm>
            <a:off x="7873999" y="3680460"/>
            <a:ext cx="0" cy="22745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FCB64D-5613-4849-8C47-55DB13CFD3C4}"/>
              </a:ext>
            </a:extLst>
          </p:cNvPr>
          <p:cNvCxnSpPr/>
          <p:nvPr/>
        </p:nvCxnSpPr>
        <p:spPr>
          <a:xfrm>
            <a:off x="7873999" y="765810"/>
            <a:ext cx="0" cy="2274570"/>
          </a:xfrm>
          <a:prstGeom prst="line">
            <a:avLst/>
          </a:prstGeom>
          <a:ln>
            <a:solidFill>
              <a:srgbClr val="561D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Internet with solid fill">
            <a:extLst>
              <a:ext uri="{FF2B5EF4-FFF2-40B4-BE49-F238E27FC236}">
                <a16:creationId xmlns:a16="http://schemas.microsoft.com/office/drawing/2014/main" id="{48FF3BE0-AD5F-4549-AB6E-0834B1A12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1170" y="1197042"/>
            <a:ext cx="1422333" cy="1422333"/>
          </a:xfrm>
          <a:prstGeom prst="rect">
            <a:avLst/>
          </a:prstGeom>
        </p:spPr>
      </p:pic>
      <p:pic>
        <p:nvPicPr>
          <p:cNvPr id="21" name="Graphic 20" descr="Bar graph with upward trend with solid fill">
            <a:extLst>
              <a:ext uri="{FF2B5EF4-FFF2-40B4-BE49-F238E27FC236}">
                <a16:creationId xmlns:a16="http://schemas.microsoft.com/office/drawing/2014/main" id="{1522741A-1604-41B3-A1A7-B37C26287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568" y="4178617"/>
            <a:ext cx="1506855" cy="1506855"/>
          </a:xfrm>
          <a:prstGeom prst="rect">
            <a:avLst/>
          </a:prstGeom>
        </p:spPr>
      </p:pic>
      <p:pic>
        <p:nvPicPr>
          <p:cNvPr id="23" name="Graphic 22" descr="Graduation cap with solid fill">
            <a:extLst>
              <a:ext uri="{FF2B5EF4-FFF2-40B4-BE49-F238E27FC236}">
                <a16:creationId xmlns:a16="http://schemas.microsoft.com/office/drawing/2014/main" id="{497F7678-D93B-495A-8623-D24DE4C0D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207" y="4288662"/>
            <a:ext cx="1372296" cy="13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511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2056426A-2986-476F-A997-4867593A05D6}"/>
              </a:ext>
            </a:extLst>
          </p:cNvPr>
          <p:cNvSpPr/>
          <p:nvPr/>
        </p:nvSpPr>
        <p:spPr>
          <a:xfrm>
            <a:off x="4535713" y="1857829"/>
            <a:ext cx="3120571" cy="4484914"/>
          </a:xfrm>
          <a:prstGeom prst="flowChartProcess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6BF4C8A5-E528-4D7E-A370-B2E17E354E38}"/>
              </a:ext>
            </a:extLst>
          </p:cNvPr>
          <p:cNvSpPr/>
          <p:nvPr/>
        </p:nvSpPr>
        <p:spPr>
          <a:xfrm>
            <a:off x="8026396" y="1857829"/>
            <a:ext cx="3120571" cy="4484914"/>
          </a:xfrm>
          <a:prstGeom prst="flowChartProcess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103925-C290-4F2B-9225-61926559839F}"/>
              </a:ext>
            </a:extLst>
          </p:cNvPr>
          <p:cNvSpPr txBox="1">
            <a:spLocks/>
          </p:cNvSpPr>
          <p:nvPr/>
        </p:nvSpPr>
        <p:spPr>
          <a:xfrm>
            <a:off x="838200" y="261257"/>
            <a:ext cx="10515600" cy="8053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latin typeface="+mn-lt"/>
              </a:rPr>
              <a:t>I’m bringing in credit from high school...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F2A3FD-3BB8-4163-98C3-2F26DD4028E5}"/>
              </a:ext>
            </a:extLst>
          </p:cNvPr>
          <p:cNvSpPr txBox="1">
            <a:spLocks/>
          </p:cNvSpPr>
          <p:nvPr/>
        </p:nvSpPr>
        <p:spPr>
          <a:xfrm>
            <a:off x="838200" y="1066574"/>
            <a:ext cx="10515600" cy="61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>
                <a:solidFill>
                  <a:srgbClr val="561D88"/>
                </a:solidFill>
                <a:latin typeface="+mn-lt"/>
              </a:rPr>
              <a:t>Early College | Dual-Enrollment | AP &amp; IB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3B6D525B-E78F-4F0C-AE74-4227F47AE4E8}"/>
              </a:ext>
            </a:extLst>
          </p:cNvPr>
          <p:cNvSpPr/>
          <p:nvPr/>
        </p:nvSpPr>
        <p:spPr>
          <a:xfrm>
            <a:off x="1045030" y="1857829"/>
            <a:ext cx="3120571" cy="4484914"/>
          </a:xfrm>
          <a:prstGeom prst="flowChartProcess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950D9A-F091-45EE-BFEB-588250D9E582}"/>
              </a:ext>
            </a:extLst>
          </p:cNvPr>
          <p:cNvSpPr txBox="1"/>
          <p:nvPr/>
        </p:nvSpPr>
        <p:spPr>
          <a:xfrm>
            <a:off x="1045029" y="3068050"/>
            <a:ext cx="312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Connect with Advising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73B7F7-8F1D-4749-833C-C801A43D90F7}"/>
              </a:ext>
            </a:extLst>
          </p:cNvPr>
          <p:cNvSpPr txBox="1"/>
          <p:nvPr/>
        </p:nvSpPr>
        <p:spPr>
          <a:xfrm>
            <a:off x="4521200" y="3068050"/>
            <a:ext cx="312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Send Transcript/Scores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EA5ED-7479-42B3-B4F1-D656C43F37FD}"/>
              </a:ext>
            </a:extLst>
          </p:cNvPr>
          <p:cNvSpPr txBox="1"/>
          <p:nvPr/>
        </p:nvSpPr>
        <p:spPr>
          <a:xfrm>
            <a:off x="8035327" y="3068050"/>
            <a:ext cx="312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Monitor Banner Transcript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B3C29-8C68-4698-8999-B57DA62E7BB5}"/>
              </a:ext>
            </a:extLst>
          </p:cNvPr>
          <p:cNvSpPr/>
          <p:nvPr/>
        </p:nvSpPr>
        <p:spPr>
          <a:xfrm>
            <a:off x="1045030" y="3569304"/>
            <a:ext cx="31205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Email your assigned advisor or your advising center for more specific guidance on choosing first semester courses. 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rgbClr val="FFDD00"/>
                </a:solidFill>
              </a:rPr>
              <a:t>Include your Banner ID and send PDF of unofficial </a:t>
            </a:r>
            <a:r>
              <a:rPr lang="en-US" u="sng">
                <a:solidFill>
                  <a:srgbClr val="FFDD00"/>
                </a:solidFill>
              </a:rPr>
              <a:t>college</a:t>
            </a:r>
            <a:r>
              <a:rPr lang="en-US">
                <a:solidFill>
                  <a:srgbClr val="FFDD00"/>
                </a:solidFill>
              </a:rPr>
              <a:t> transcript or screenshot of courses &amp; </a:t>
            </a:r>
            <a:r>
              <a:rPr lang="en-US" u="sng">
                <a:solidFill>
                  <a:srgbClr val="FFDD00"/>
                </a:solidFill>
              </a:rPr>
              <a:t>final letter grades</a:t>
            </a:r>
            <a:r>
              <a:rPr lang="en-US">
                <a:solidFill>
                  <a:srgbClr val="FFDD00"/>
                </a:solidFill>
              </a:rPr>
              <a:t>.</a:t>
            </a:r>
            <a:r>
              <a:rPr lang="en-US" u="sng">
                <a:solidFill>
                  <a:srgbClr val="FFDD00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A04E24-C726-4868-93AB-9CC9723DC792}"/>
              </a:ext>
            </a:extLst>
          </p:cNvPr>
          <p:cNvSpPr/>
          <p:nvPr/>
        </p:nvSpPr>
        <p:spPr>
          <a:xfrm>
            <a:off x="4535713" y="3569304"/>
            <a:ext cx="3120571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rgbClr val="FFDD00"/>
                </a:solidFill>
              </a:rPr>
              <a:t>Electronically (recommended):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admissions@ecu.edu 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rgbClr val="FFDD00"/>
                </a:solidFill>
              </a:rPr>
              <a:t>Postal Mail: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Office of UG Admissions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Mail Stop 517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East Carolina University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Greenville, NC 27858-4353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B1965C-17C9-44CD-8CE5-EA2442C2DDFD}"/>
              </a:ext>
            </a:extLst>
          </p:cNvPr>
          <p:cNvSpPr/>
          <p:nvPr/>
        </p:nvSpPr>
        <p:spPr>
          <a:xfrm>
            <a:off x="8017465" y="3569304"/>
            <a:ext cx="313843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Monitor your ECU unofficial transcript in Banner Self-Service. Once transcripts and scores are received and processed, transfer and test credit will appear at the top of your transcript.</a:t>
            </a:r>
          </a:p>
          <a:p>
            <a:pPr algn="ctr"/>
            <a:endParaRPr lang="en-US" sz="1000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rgbClr val="FFDD00"/>
                </a:solidFill>
              </a:rPr>
              <a:t>Contact your advisor with questions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2FBC010F-2AE2-4E62-B0DA-9987457CD8AF}"/>
              </a:ext>
            </a:extLst>
          </p:cNvPr>
          <p:cNvSpPr/>
          <p:nvPr/>
        </p:nvSpPr>
        <p:spPr>
          <a:xfrm>
            <a:off x="5319486" y="1553860"/>
            <a:ext cx="1524000" cy="128009"/>
          </a:xfrm>
          <a:prstGeom prst="flowChartProcess">
            <a:avLst/>
          </a:prstGeom>
          <a:solidFill>
            <a:srgbClr val="FFE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5930252E-8D88-4CED-9DD2-F6F27400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8115" y="2105767"/>
            <a:ext cx="914400" cy="914400"/>
          </a:xfrm>
          <a:prstGeom prst="rect">
            <a:avLst/>
          </a:prstGeom>
        </p:spPr>
      </p:pic>
      <p:pic>
        <p:nvPicPr>
          <p:cNvPr id="8" name="Graphic 7" descr="Send with solid fill">
            <a:extLst>
              <a:ext uri="{FF2B5EF4-FFF2-40B4-BE49-F238E27FC236}">
                <a16:creationId xmlns:a16="http://schemas.microsoft.com/office/drawing/2014/main" id="{EF77492D-A7F7-477E-8B2C-4AE71147B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4286" y="2153650"/>
            <a:ext cx="914400" cy="914400"/>
          </a:xfrm>
          <a:prstGeom prst="rect">
            <a:avLst/>
          </a:prstGeom>
        </p:spPr>
      </p:pic>
      <p:pic>
        <p:nvPicPr>
          <p:cNvPr id="19" name="Graphic 18" descr="Magnifying glass with solid fill">
            <a:extLst>
              <a:ext uri="{FF2B5EF4-FFF2-40B4-BE49-F238E27FC236}">
                <a16:creationId xmlns:a16="http://schemas.microsoft.com/office/drawing/2014/main" id="{28F4CE45-C0D3-4CD6-B908-F212D530F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9485" y="21057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532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1FCB-7A54-4612-8831-D5007DB1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581" y="0"/>
            <a:ext cx="4637315" cy="1371600"/>
          </a:xfrm>
        </p:spPr>
        <p:txBody>
          <a:bodyPr>
            <a:normAutofit/>
          </a:bodyPr>
          <a:lstStyle/>
          <a:p>
            <a:pPr algn="ctr"/>
            <a:r>
              <a:rPr lang="en-US" sz="5000" b="1">
                <a:solidFill>
                  <a:srgbClr val="561D88"/>
                </a:solidFill>
                <a:latin typeface="+mn-lt"/>
              </a:rPr>
              <a:t>Math Placement</a:t>
            </a:r>
            <a:br>
              <a:rPr lang="en-US" sz="5000" b="1">
                <a:solidFill>
                  <a:srgbClr val="561D88"/>
                </a:solidFill>
                <a:latin typeface="+mn-lt"/>
              </a:rPr>
            </a:br>
            <a:r>
              <a:rPr lang="en-US" sz="3000" b="1">
                <a:solidFill>
                  <a:srgbClr val="561D88"/>
                </a:solidFill>
                <a:latin typeface="+mn-lt"/>
              </a:rPr>
              <a:t>math.ecu.edu/placement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AB888AC-9AC0-4C0B-903A-5E46628B3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2233"/>
              </p:ext>
            </p:extLst>
          </p:nvPr>
        </p:nvGraphicFramePr>
        <p:xfrm>
          <a:off x="669471" y="1340154"/>
          <a:ext cx="10853057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3686">
                  <a:extLst>
                    <a:ext uri="{9D8B030D-6E8A-4147-A177-3AD203B41FA5}">
                      <a16:colId xmlns:a16="http://schemas.microsoft.com/office/drawing/2014/main" val="877725081"/>
                    </a:ext>
                  </a:extLst>
                </a:gridCol>
                <a:gridCol w="2416628">
                  <a:extLst>
                    <a:ext uri="{9D8B030D-6E8A-4147-A177-3AD203B41FA5}">
                      <a16:colId xmlns:a16="http://schemas.microsoft.com/office/drawing/2014/main" val="2335699788"/>
                    </a:ext>
                  </a:extLst>
                </a:gridCol>
                <a:gridCol w="2471057">
                  <a:extLst>
                    <a:ext uri="{9D8B030D-6E8A-4147-A177-3AD203B41FA5}">
                      <a16:colId xmlns:a16="http://schemas.microsoft.com/office/drawing/2014/main" val="725308470"/>
                    </a:ext>
                  </a:extLst>
                </a:gridCol>
                <a:gridCol w="2601686">
                  <a:extLst>
                    <a:ext uri="{9D8B030D-6E8A-4147-A177-3AD203B41FA5}">
                      <a16:colId xmlns:a16="http://schemas.microsoft.com/office/drawing/2014/main" val="2330076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ECU Math Courses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SAT Math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ACT Math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ECU Math Dept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651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MATH 1050, 2228</a:t>
                      </a:r>
                    </a:p>
                  </a:txBody>
                  <a:tcPr>
                    <a:solidFill>
                      <a:srgbClr val="FFD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No score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No score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No score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73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MATH 0001, 0045</a:t>
                      </a:r>
                    </a:p>
                  </a:txBody>
                  <a:tcPr>
                    <a:solidFill>
                      <a:srgbClr val="FFD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0-560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03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MATH 1064, 1065, 2127, 2283</a:t>
                      </a:r>
                    </a:p>
                  </a:txBody>
                  <a:tcPr>
                    <a:solidFill>
                      <a:srgbClr val="FFD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570 or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23 or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17 or higher (exam 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405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MATH 1083, 2119, 2121</a:t>
                      </a:r>
                    </a:p>
                  </a:txBody>
                  <a:tcPr>
                    <a:solidFill>
                      <a:srgbClr val="FFD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600 or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25 or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12 or higher (exam 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649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MATH 2171</a:t>
                      </a:r>
                    </a:p>
                  </a:txBody>
                  <a:tcPr>
                    <a:solidFill>
                      <a:srgbClr val="FFD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650 or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28 or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12 or higher (exam 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1412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304E61-23D7-48CB-977D-70F22AFA1F2C}"/>
              </a:ext>
            </a:extLst>
          </p:cNvPr>
          <p:cNvSpPr txBox="1"/>
          <p:nvPr/>
        </p:nvSpPr>
        <p:spPr>
          <a:xfrm>
            <a:off x="669470" y="3827663"/>
            <a:ext cx="10853057" cy="280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561D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AP Calculus Exams: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Scoring a 3 or higher on the AP Calculus AB or BC exams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will earn students college level calculus credit</a:t>
            </a:r>
            <a:endParaRPr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Students earning this credit through AP should connect with their Academic Advisor to determine how the credit will apply to major math requirements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 b="1" dirty="0">
                <a:solidFill>
                  <a:srgbClr val="561D88"/>
                </a:solidFill>
              </a:rPr>
              <a:t>Important Notes: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Scores simply determine math placement – you do not earn college credit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MATH 1065 registration is restricted </a:t>
            </a:r>
            <a:r>
              <a:rPr lang="en-US" dirty="0">
                <a:solidFill>
                  <a:srgbClr val="FF0000"/>
                </a:solidFill>
              </a:rPr>
              <a:t>through August 2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to math priority majors ONLY</a:t>
            </a:r>
            <a:endParaRPr lang="en-US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 dirty="0">
                <a:solidFill>
                  <a:srgbClr val="FF0000"/>
                </a:solidFill>
              </a:rPr>
              <a:t>MATH 0001/0045 are remedial courses </a:t>
            </a:r>
            <a:r>
              <a:rPr lang="en-US" dirty="0">
                <a:solidFill>
                  <a:srgbClr val="FF0000"/>
                </a:solidFill>
              </a:rPr>
              <a:t>– they count toward GPA but college credit is not earned and credit hours are NOT included for financial aid purposes</a:t>
            </a:r>
            <a:endParaRPr lang="en-US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408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1FCB-7A54-4612-8831-D5007DB1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939"/>
            <a:ext cx="5460415" cy="870855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chemeClr val="accent4"/>
                </a:solidFill>
                <a:latin typeface="+mn-lt"/>
              </a:rPr>
              <a:t>ECU Math Placement Exam in Canvas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239E0-E365-4862-85FA-4B2599567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0415" y="0"/>
            <a:ext cx="6731585" cy="6857999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941FD76-DE52-43E3-AB2B-B16B0C155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44" y="2235614"/>
            <a:ext cx="2524125" cy="2066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0CDDF8-33C5-40D2-AD26-E0A4DC6BA21F}"/>
              </a:ext>
            </a:extLst>
          </p:cNvPr>
          <p:cNvSpPr txBox="1"/>
          <p:nvPr/>
        </p:nvSpPr>
        <p:spPr>
          <a:xfrm>
            <a:off x="596608" y="1274749"/>
            <a:ext cx="4267200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500" b="1">
                <a:solidFill>
                  <a:schemeClr val="tx1"/>
                </a:solidFill>
                <a:latin typeface="+mn-lt"/>
              </a:rPr>
              <a:t>canvas.ecu.edu</a:t>
            </a:r>
          </a:p>
          <a:p>
            <a:pPr algn="ctr"/>
            <a:r>
              <a:rPr lang="en-US" sz="2500" b="1">
                <a:solidFill>
                  <a:schemeClr val="tx1"/>
                </a:solidFill>
              </a:rPr>
              <a:t>math.ecu.edu/placement</a:t>
            </a:r>
            <a:endParaRPr lang="en-US" sz="25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42072-7ED4-42E5-BBF3-1901AFC6EAF2}"/>
              </a:ext>
            </a:extLst>
          </p:cNvPr>
          <p:cNvSpPr txBox="1"/>
          <p:nvPr/>
        </p:nvSpPr>
        <p:spPr>
          <a:xfrm>
            <a:off x="250371" y="4506686"/>
            <a:ext cx="5105400" cy="21390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>
                <a:solidFill>
                  <a:srgbClr val="FF0000"/>
                </a:solidFill>
              </a:rPr>
              <a:t>NOT REQUIRED if you qualify for math placement in your major based on ACT or SAT math score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Accessible any time in your Canvas account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/>
              <a:t>Recommended to complete before Fall starts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Two attempts on the exam if needed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/>
              <a:t>Content review modules provided in Canvas</a:t>
            </a:r>
            <a:endParaRPr kumimoji="0" lang="en-US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E8C71-9002-46E4-A9CA-05DFF5472CDD}"/>
              </a:ext>
            </a:extLst>
          </p:cNvPr>
          <p:cNvSpPr txBox="1"/>
          <p:nvPr/>
        </p:nvSpPr>
        <p:spPr>
          <a:xfrm>
            <a:off x="10645541" y="5062888"/>
            <a:ext cx="1164657" cy="1582843"/>
          </a:xfrm>
          <a:prstGeom prst="rect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818BB-8E71-4D12-9534-7681A37C884A}"/>
              </a:ext>
            </a:extLst>
          </p:cNvPr>
          <p:cNvSpPr txBox="1"/>
          <p:nvPr/>
        </p:nvSpPr>
        <p:spPr>
          <a:xfrm>
            <a:off x="5460415" y="5438274"/>
            <a:ext cx="2172419" cy="369330"/>
          </a:xfrm>
          <a:prstGeom prst="rect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3549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C8A861ED-1D39-45DD-B2A5-43DC7EC20D30}"/>
              </a:ext>
            </a:extLst>
          </p:cNvPr>
          <p:cNvSpPr/>
          <p:nvPr/>
        </p:nvSpPr>
        <p:spPr>
          <a:xfrm>
            <a:off x="298939" y="1046115"/>
            <a:ext cx="1364115" cy="1364115"/>
          </a:xfrm>
          <a:prstGeom prst="ellipse">
            <a:avLst/>
          </a:prstGeom>
          <a:solidFill>
            <a:srgbClr val="FFD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9933508-FC18-4134-8385-7B3655D663F2}"/>
              </a:ext>
            </a:extLst>
          </p:cNvPr>
          <p:cNvSpPr/>
          <p:nvPr/>
        </p:nvSpPr>
        <p:spPr>
          <a:xfrm>
            <a:off x="4383659" y="4149217"/>
            <a:ext cx="2235620" cy="2235620"/>
          </a:xfrm>
          <a:prstGeom prst="ellipse">
            <a:avLst/>
          </a:prstGeom>
          <a:solidFill>
            <a:srgbClr val="FFD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6B6D4DD-978F-48F9-A9E6-5D2E85059F12}"/>
              </a:ext>
            </a:extLst>
          </p:cNvPr>
          <p:cNvSpPr/>
          <p:nvPr/>
        </p:nvSpPr>
        <p:spPr>
          <a:xfrm>
            <a:off x="5805022" y="2312510"/>
            <a:ext cx="3039246" cy="3039246"/>
          </a:xfrm>
          <a:prstGeom prst="ellipse">
            <a:avLst/>
          </a:prstGeom>
          <a:solidFill>
            <a:srgbClr val="561D88">
              <a:alpha val="84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3F4B13D-5DC8-4207-950B-C5AD264545B8}"/>
              </a:ext>
            </a:extLst>
          </p:cNvPr>
          <p:cNvSpPr/>
          <p:nvPr/>
        </p:nvSpPr>
        <p:spPr>
          <a:xfrm>
            <a:off x="9631650" y="3997174"/>
            <a:ext cx="2118272" cy="2118272"/>
          </a:xfrm>
          <a:prstGeom prst="ellipse">
            <a:avLst/>
          </a:prstGeom>
          <a:solidFill>
            <a:srgbClr val="561D8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2E38F-74BD-4749-869D-47F333FC42AB}"/>
              </a:ext>
            </a:extLst>
          </p:cNvPr>
          <p:cNvSpPr txBox="1"/>
          <p:nvPr/>
        </p:nvSpPr>
        <p:spPr>
          <a:xfrm>
            <a:off x="3429306" y="329695"/>
            <a:ext cx="5414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561D88"/>
                </a:solidFill>
                <a:ea typeface="Museo Slab 900" charset="0"/>
                <a:cs typeface="Museo Slab 900" charset="0"/>
              </a:rPr>
              <a:t>COAD 1000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6AB6E2E-3320-4BBE-8635-11FF19087919}"/>
              </a:ext>
            </a:extLst>
          </p:cNvPr>
          <p:cNvSpPr/>
          <p:nvPr/>
        </p:nvSpPr>
        <p:spPr>
          <a:xfrm>
            <a:off x="7832025" y="1132436"/>
            <a:ext cx="3796481" cy="3796481"/>
          </a:xfrm>
          <a:prstGeom prst="ellipse">
            <a:avLst/>
          </a:prstGeom>
          <a:solidFill>
            <a:srgbClr val="FFDD00">
              <a:alpha val="91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10F68D5-C2C1-4F7D-AEF8-9E3D9DE29628}"/>
              </a:ext>
            </a:extLst>
          </p:cNvPr>
          <p:cNvSpPr/>
          <p:nvPr/>
        </p:nvSpPr>
        <p:spPr>
          <a:xfrm>
            <a:off x="8089225" y="2358930"/>
            <a:ext cx="328207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>
                <a:cs typeface="Arial" panose="020B0604020202020204" pitchFamily="34" charset="0"/>
              </a:rPr>
              <a:t>Study Skills</a:t>
            </a:r>
          </a:p>
          <a:p>
            <a:pPr algn="ctr"/>
            <a:r>
              <a:rPr lang="en-US" sz="2300" i="1">
                <a:cs typeface="Arial" panose="020B0604020202020204" pitchFamily="34" charset="0"/>
              </a:rPr>
              <a:t>Time Management</a:t>
            </a:r>
          </a:p>
          <a:p>
            <a:pPr algn="ctr"/>
            <a:r>
              <a:rPr lang="en-US" sz="2300" i="1">
                <a:cs typeface="Arial" panose="020B0604020202020204" pitchFamily="34" charset="0"/>
              </a:rPr>
              <a:t>Campus Resources</a:t>
            </a:r>
          </a:p>
          <a:p>
            <a:pPr algn="ctr"/>
            <a:r>
              <a:rPr lang="en-US" sz="2300" i="1">
                <a:cs typeface="Arial" panose="020B0604020202020204" pitchFamily="34" charset="0"/>
              </a:rPr>
              <a:t>Student Involvement</a:t>
            </a:r>
          </a:p>
          <a:p>
            <a:pPr algn="ctr"/>
            <a:r>
              <a:rPr lang="en-US" sz="2300" i="1">
                <a:cs typeface="Arial" panose="020B0604020202020204" pitchFamily="34" charset="0"/>
              </a:rPr>
              <a:t>Career Exploration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46DA578-A40F-4A59-800F-760913046FE7}"/>
              </a:ext>
            </a:extLst>
          </p:cNvPr>
          <p:cNvSpPr/>
          <p:nvPr/>
        </p:nvSpPr>
        <p:spPr>
          <a:xfrm>
            <a:off x="7833928" y="1426367"/>
            <a:ext cx="37945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>
                <a:cs typeface="Arial" panose="020B0604020202020204" pitchFamily="34" charset="0"/>
              </a:rPr>
              <a:t>Sample </a:t>
            </a:r>
          </a:p>
          <a:p>
            <a:pPr algn="ctr"/>
            <a:r>
              <a:rPr lang="en-US" sz="2500" b="1">
                <a:cs typeface="Arial" panose="020B0604020202020204" pitchFamily="34" charset="0"/>
              </a:rPr>
              <a:t>Course Topics: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70FB96-A6B3-4E27-A26E-77E40F3D948A}"/>
              </a:ext>
            </a:extLst>
          </p:cNvPr>
          <p:cNvSpPr/>
          <p:nvPr/>
        </p:nvSpPr>
        <p:spPr>
          <a:xfrm>
            <a:off x="515341" y="1307258"/>
            <a:ext cx="4504681" cy="4504681"/>
          </a:xfrm>
          <a:prstGeom prst="ellipse">
            <a:avLst/>
          </a:prstGeom>
          <a:solidFill>
            <a:srgbClr val="561D88">
              <a:alpha val="88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16C417-06CA-4FE3-BE98-B0E12C89B880}"/>
              </a:ext>
            </a:extLst>
          </p:cNvPr>
          <p:cNvSpPr/>
          <p:nvPr/>
        </p:nvSpPr>
        <p:spPr>
          <a:xfrm>
            <a:off x="896006" y="2132433"/>
            <a:ext cx="37218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>
                <a:solidFill>
                  <a:schemeClr val="bg1"/>
                </a:solidFill>
                <a:cs typeface="Arial" panose="020B0604020202020204" pitchFamily="34" charset="0"/>
              </a:rPr>
              <a:t>COAD 1000 is a 1 credit elective course available to you the first semester you are a student at ECU. It is not required, but we encourage you to consider taking the course fall semester if you can fit it in your schedule.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32D6F2-91F9-4DBA-8C45-2EF4670A8B7F}"/>
              </a:ext>
            </a:extLst>
          </p:cNvPr>
          <p:cNvSpPr txBox="1"/>
          <p:nvPr/>
        </p:nvSpPr>
        <p:spPr>
          <a:xfrm>
            <a:off x="3388519" y="1005430"/>
            <a:ext cx="541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rgbClr val="561D88"/>
                </a:solidFill>
                <a:ea typeface="Museo Slab 700" charset="0"/>
                <a:cs typeface="Museo Slab 700" charset="0"/>
              </a:rPr>
              <a:t>Recommended Elective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B7122-2F95-47D6-8961-862B95E8CF70}"/>
              </a:ext>
            </a:extLst>
          </p:cNvPr>
          <p:cNvSpPr txBox="1"/>
          <p:nvPr/>
        </p:nvSpPr>
        <p:spPr>
          <a:xfrm>
            <a:off x="6155936" y="2653895"/>
            <a:ext cx="1871809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chemeClr val="bg1"/>
                </a:solidFill>
              </a:rPr>
              <a:t>Major specific                     sections are     taught by               advisors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chemeClr val="bg1"/>
                </a:solidFill>
              </a:rPr>
              <a:t>Will be                            in-person, two days a week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7FD3D-272B-44B3-8066-AC81066BAC86}"/>
              </a:ext>
            </a:extLst>
          </p:cNvPr>
          <p:cNvSpPr txBox="1"/>
          <p:nvPr/>
        </p:nvSpPr>
        <p:spPr>
          <a:xfrm>
            <a:off x="298939" y="6095069"/>
            <a:ext cx="44631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*Found under </a:t>
            </a:r>
            <a:r>
              <a:rPr kumimoji="0" lang="en-US" sz="1800" b="1" i="1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Counselor Education </a:t>
            </a:r>
            <a:r>
              <a:rPr kumimoji="0" lang="en-US" sz="1800" b="0" i="1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 Banner</a:t>
            </a:r>
          </a:p>
        </p:txBody>
      </p:sp>
    </p:spTree>
    <p:extLst>
      <p:ext uri="{BB962C8B-B14F-4D97-AF65-F5344CB8AC3E}">
        <p14:creationId xmlns:p14="http://schemas.microsoft.com/office/powerpoint/2010/main" val="21042861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08E3CD-293F-45A3-A526-0F8EF2D176DB}"/>
              </a:ext>
            </a:extLst>
          </p:cNvPr>
          <p:cNvSpPr/>
          <p:nvPr/>
        </p:nvSpPr>
        <p:spPr>
          <a:xfrm>
            <a:off x="0" y="2586564"/>
            <a:ext cx="12191999" cy="1807029"/>
          </a:xfrm>
          <a:prstGeom prst="rect">
            <a:avLst/>
          </a:prstGeom>
          <a:solidFill>
            <a:srgbClr val="561D88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3914520-AD07-4CB6-838B-8CB81E10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616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+mn-lt"/>
              </a:rPr>
              <a:t>Academic Calendar Fall 2021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C4653A-D891-4F5C-AEA1-EA0511E17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982441"/>
              </p:ext>
            </p:extLst>
          </p:nvPr>
        </p:nvGraphicFramePr>
        <p:xfrm>
          <a:off x="1807028" y="1221616"/>
          <a:ext cx="9252857" cy="45369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4445">
                  <a:extLst>
                    <a:ext uri="{9D8B030D-6E8A-4147-A177-3AD203B41FA5}">
                      <a16:colId xmlns:a16="http://schemas.microsoft.com/office/drawing/2014/main" val="3311337965"/>
                    </a:ext>
                  </a:extLst>
                </a:gridCol>
                <a:gridCol w="6548412">
                  <a:extLst>
                    <a:ext uri="{9D8B030D-6E8A-4147-A177-3AD203B41FA5}">
                      <a16:colId xmlns:a16="http://schemas.microsoft.com/office/drawing/2014/main" val="566615911"/>
                    </a:ext>
                  </a:extLst>
                </a:gridCol>
              </a:tblGrid>
              <a:tr h="453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561D88"/>
                          </a:solidFill>
                          <a:effectLst/>
                        </a:rPr>
                        <a:t>Date</a:t>
                      </a:r>
                      <a:endParaRPr lang="en-US" sz="2000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561D88"/>
                          </a:solidFill>
                          <a:effectLst/>
                        </a:rPr>
                        <a:t>Event or Deadline</a:t>
                      </a:r>
                      <a:endParaRPr lang="en-US" sz="2000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922924202"/>
                  </a:ext>
                </a:extLst>
              </a:tr>
              <a:tr h="4535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 23</a:t>
                      </a: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</a:rPr>
                        <a:t>Classes Begin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292752396"/>
                  </a:ext>
                </a:extLst>
              </a:tr>
              <a:tr h="462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 27</a:t>
                      </a: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</a:rPr>
                        <a:t>Last day to make schedule adjustments by </a:t>
                      </a:r>
                      <a:r>
                        <a:rPr lang="en-US" sz="1600" u="sng">
                          <a:effectLst/>
                        </a:rPr>
                        <a:t>5:00pm</a:t>
                      </a:r>
                      <a:endParaRPr lang="en-US" sz="1600" u="sng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3146073420"/>
                  </a:ext>
                </a:extLst>
              </a:tr>
              <a:tr h="4535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561D88"/>
                          </a:solidFill>
                          <a:effectLst/>
                        </a:rPr>
                        <a:t>September 6</a:t>
                      </a:r>
                      <a:endParaRPr lang="en-US" sz="1600" b="1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561D88"/>
                          </a:solidFill>
                          <a:effectLst/>
                        </a:rPr>
                        <a:t>Holiday – No Classes</a:t>
                      </a:r>
                      <a:endParaRPr lang="en-US" sz="1600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533200451"/>
                  </a:ext>
                </a:extLst>
              </a:tr>
              <a:tr h="4535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561D88"/>
                          </a:solidFill>
                          <a:effectLst/>
                        </a:rPr>
                        <a:t>October 9-12</a:t>
                      </a:r>
                      <a:endParaRPr lang="en-US" sz="1600" b="1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561D88"/>
                          </a:solidFill>
                          <a:effectLst/>
                        </a:rPr>
                        <a:t>Fall Break – No Classes</a:t>
                      </a:r>
                      <a:endParaRPr lang="en-US" sz="1600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4145077454"/>
                  </a:ext>
                </a:extLst>
              </a:tr>
              <a:tr h="4651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561D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1</a:t>
                      </a: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561D88"/>
                          </a:solidFill>
                          <a:effectLst/>
                        </a:rPr>
                        <a:t>Last day to request a course or term withdrawal without grades </a:t>
                      </a:r>
                      <a:r>
                        <a:rPr lang="en-US" sz="1600" u="sng">
                          <a:solidFill>
                            <a:srgbClr val="561D88"/>
                          </a:solidFill>
                          <a:effectLst/>
                        </a:rPr>
                        <a:t>by 5:00pm</a:t>
                      </a:r>
                      <a:endParaRPr lang="en-US" sz="1600" u="sng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3560078181"/>
                  </a:ext>
                </a:extLst>
              </a:tr>
              <a:tr h="4338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effectLst/>
                        </a:rPr>
                        <a:t>November 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</a:rPr>
                        <a:t>Early Registration for Spring 2022 begins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4149992689"/>
                  </a:ext>
                </a:extLst>
              </a:tr>
              <a:tr h="4535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561D88"/>
                          </a:solidFill>
                          <a:effectLst/>
                        </a:rPr>
                        <a:t>November 24-28</a:t>
                      </a:r>
                      <a:endParaRPr lang="en-US" sz="1600" b="1">
                        <a:solidFill>
                          <a:srgbClr val="561D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7030A0"/>
                          </a:solidFill>
                          <a:effectLst/>
                        </a:rPr>
                        <a:t>Holiday – No Classes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1180441643"/>
                  </a:ext>
                </a:extLst>
              </a:tr>
              <a:tr h="4535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6</a:t>
                      </a: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</a:rPr>
                        <a:t>Classes End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120483545"/>
                  </a:ext>
                </a:extLst>
              </a:tr>
              <a:tr h="4535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15</a:t>
                      </a:r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Exams End</a:t>
                      </a:r>
                    </a:p>
                  </a:txBody>
                  <a:tcPr marT="45728" marB="45728" anchor="ctr"/>
                </a:tc>
                <a:extLst>
                  <a:ext uri="{0D108BD9-81ED-4DB2-BD59-A6C34878D82A}">
                    <a16:rowId xmlns:a16="http://schemas.microsoft.com/office/drawing/2014/main" val="234499704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F6626CD-061C-41EE-AC0D-AF04769BC89D}"/>
              </a:ext>
            </a:extLst>
          </p:cNvPr>
          <p:cNvSpPr/>
          <p:nvPr/>
        </p:nvSpPr>
        <p:spPr>
          <a:xfrm>
            <a:off x="1807027" y="5794683"/>
            <a:ext cx="9252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rgbClr val="FF0000"/>
                </a:solidFill>
              </a:rPr>
              <a:t>Tuition and fee statements post in July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rgbClr val="FF0000"/>
                </a:solidFill>
              </a:rPr>
              <a:t>Payment due early 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i="1">
                <a:solidFill>
                  <a:schemeClr val="tx1"/>
                </a:solidFill>
              </a:rPr>
              <a:t>Monitor Cashier’s Office website: https://financialservices.ecu.edu/cashiers-office/ </a:t>
            </a:r>
          </a:p>
        </p:txBody>
      </p:sp>
    </p:spTree>
    <p:extLst>
      <p:ext uri="{BB962C8B-B14F-4D97-AF65-F5344CB8AC3E}">
        <p14:creationId xmlns:p14="http://schemas.microsoft.com/office/powerpoint/2010/main" val="19829165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244" y="7135513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27" y="7135513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62D9E04-D9E0-4A8B-98E5-9D1A98B7D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3712" y="1955292"/>
            <a:ext cx="4093631" cy="2947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240AC6-04C8-4F90-BE03-74DB26FFF336}"/>
              </a:ext>
            </a:extLst>
          </p:cNvPr>
          <p:cNvSpPr txBox="1">
            <a:spLocks/>
          </p:cNvSpPr>
          <p:nvPr/>
        </p:nvSpPr>
        <p:spPr>
          <a:xfrm>
            <a:off x="5509260" y="539527"/>
            <a:ext cx="5105400" cy="8053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latin typeface="+mn-lt"/>
              </a:rPr>
              <a:t>Starfish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3EFE5-A9F2-4DD5-A899-E3E67B441932}"/>
              </a:ext>
            </a:extLst>
          </p:cNvPr>
          <p:cNvSpPr txBox="1"/>
          <p:nvPr/>
        </p:nvSpPr>
        <p:spPr>
          <a:xfrm>
            <a:off x="6026331" y="1889976"/>
            <a:ext cx="603504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561D88"/>
                </a:solidFill>
              </a:rPr>
              <a:t>Early alert system used by faculty to support your academic success in their course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561D88"/>
                </a:solidFill>
              </a:rPr>
              <a:t>Professors send students feedback by submitting “kudos” or “raising flags”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561D88"/>
                </a:solidFill>
              </a:rPr>
              <a:t>Starfish notifications sent to ECU e-mail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561D88"/>
                </a:solidFill>
              </a:rPr>
              <a:t>Advisors receive a copy of the notifications and will reach out when necessary.</a:t>
            </a:r>
          </a:p>
        </p:txBody>
      </p:sp>
    </p:spTree>
    <p:extLst>
      <p:ext uri="{BB962C8B-B14F-4D97-AF65-F5344CB8AC3E}">
        <p14:creationId xmlns:p14="http://schemas.microsoft.com/office/powerpoint/2010/main" val="5931392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39C0F73-9E70-4B7A-80A2-7EDF699B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76200"/>
            <a:ext cx="11974286" cy="6683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5095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C97D46-7A8B-4DB6-B89C-1627DAE5A6E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561D88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65233-2B44-4D87-BA04-450CBE3603B1}"/>
              </a:ext>
            </a:extLst>
          </p:cNvPr>
          <p:cNvSpPr txBox="1"/>
          <p:nvPr/>
        </p:nvSpPr>
        <p:spPr>
          <a:xfrm>
            <a:off x="299692" y="348683"/>
            <a:ext cx="565479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200" b="1">
                <a:solidFill>
                  <a:schemeClr val="bg1"/>
                </a:solidFill>
                <a:ea typeface="Museo Slab 900" charset="0"/>
                <a:cs typeface="Museo Slab 900" charset="0"/>
              </a:rPr>
              <a:t>Academic Performance</a:t>
            </a:r>
            <a:r>
              <a:rPr lang="en-US" sz="4400" b="1">
                <a:solidFill>
                  <a:schemeClr val="bg1"/>
                </a:solidFill>
                <a:ea typeface="Museo Slab 900" charset="0"/>
                <a:cs typeface="Museo Slab 900" charset="0"/>
              </a:rPr>
              <a:t> Standards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C4F5A-934D-4176-9329-97F12E46A401}"/>
              </a:ext>
            </a:extLst>
          </p:cNvPr>
          <p:cNvSpPr/>
          <p:nvPr/>
        </p:nvSpPr>
        <p:spPr>
          <a:xfrm>
            <a:off x="142240" y="180975"/>
            <a:ext cx="11907521" cy="6496050"/>
          </a:xfrm>
          <a:prstGeom prst="rect">
            <a:avLst/>
          </a:prstGeom>
          <a:noFill/>
          <a:ln w="19050">
            <a:solidFill>
              <a:srgbClr val="F8D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mug, shirt&#10;&#10;Description automatically generated">
            <a:extLst>
              <a:ext uri="{FF2B5EF4-FFF2-40B4-BE49-F238E27FC236}">
                <a16:creationId xmlns:a16="http://schemas.microsoft.com/office/drawing/2014/main" id="{7B85A883-7910-474F-A6C7-80308F724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761" y="5957415"/>
            <a:ext cx="1741049" cy="696626"/>
          </a:xfrm>
          <a:prstGeom prst="rect">
            <a:avLst/>
          </a:prstGeom>
        </p:spPr>
      </p:pic>
      <p:pic>
        <p:nvPicPr>
          <p:cNvPr id="9" name="Picture 1" descr="image001">
            <a:extLst>
              <a:ext uri="{FF2B5EF4-FFF2-40B4-BE49-F238E27FC236}">
                <a16:creationId xmlns:a16="http://schemas.microsoft.com/office/drawing/2014/main" id="{1074D986-7ABD-4B0E-A9C9-81A4ED1C0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756"/>
          <a:stretch/>
        </p:blipFill>
        <p:spPr bwMode="auto">
          <a:xfrm>
            <a:off x="6253454" y="1263897"/>
            <a:ext cx="5638853" cy="43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5632C0-E01B-4F20-87FD-64BD0D59D84B}"/>
              </a:ext>
            </a:extLst>
          </p:cNvPr>
          <p:cNvSpPr txBox="1"/>
          <p:nvPr/>
        </p:nvSpPr>
        <p:spPr>
          <a:xfrm>
            <a:off x="299692" y="1898938"/>
            <a:ext cx="5654793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u="sng" dirty="0">
                <a:solidFill>
                  <a:schemeClr val="accent4"/>
                </a:solidFill>
                <a:latin typeface="Calibri"/>
              </a:rPr>
              <a:t>“Good standing” at ECU</a:t>
            </a:r>
            <a:r>
              <a:rPr lang="en-US" sz="3000" b="1" dirty="0">
                <a:solidFill>
                  <a:schemeClr val="accent4"/>
                </a:solidFill>
                <a:latin typeface="Calibri"/>
              </a:rPr>
              <a:t>:</a:t>
            </a:r>
            <a:endParaRPr lang="en-US" sz="3000" dirty="0">
              <a:solidFill>
                <a:schemeClr val="accent4"/>
              </a:solidFill>
              <a:latin typeface="Calibri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Calibri"/>
              </a:rPr>
              <a:t>2.00 ECU cumulative GPA</a:t>
            </a:r>
            <a:endParaRPr lang="en-US" sz="3000" dirty="0">
              <a:solidFill>
                <a:schemeClr val="bg1"/>
              </a:solidFill>
              <a:latin typeface="Calibri"/>
            </a:endParaRPr>
          </a:p>
          <a:p>
            <a:pPr algn="ctr"/>
            <a:endParaRPr lang="en-US" sz="1500" b="1" u="sng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500" b="1" i="1" dirty="0">
                <a:solidFill>
                  <a:schemeClr val="accent4"/>
                </a:solidFill>
                <a:latin typeface="Calibri"/>
              </a:rPr>
              <a:t>Many majors will require higher than a 2.00 to declare.</a:t>
            </a:r>
          </a:p>
          <a:p>
            <a:pPr algn="ctr"/>
            <a:endParaRPr lang="en-US" sz="2000" b="1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/>
              </a:rPr>
              <a:t>1</a:t>
            </a:r>
            <a:r>
              <a:rPr lang="en-US" sz="2000" baseline="30000" dirty="0">
                <a:solidFill>
                  <a:schemeClr val="bg1"/>
                </a:solidFill>
                <a:latin typeface="Calibri"/>
              </a:rPr>
              <a:t>st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 Semester under 2.00 = Academic Warning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/>
              </a:rPr>
              <a:t>2</a:t>
            </a:r>
            <a:r>
              <a:rPr lang="en-US" sz="2000" baseline="30000" dirty="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 Semester under 2.00 = Academic Probation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/>
              </a:rPr>
              <a:t>3</a:t>
            </a:r>
            <a:r>
              <a:rPr lang="en-US" sz="2000" baseline="30000" dirty="0">
                <a:solidFill>
                  <a:schemeClr val="bg1"/>
                </a:solidFill>
                <a:latin typeface="Calibri"/>
              </a:rPr>
              <a:t>rd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 Semester under 2.00 = Academic Suspension</a:t>
            </a:r>
          </a:p>
          <a:p>
            <a:pPr algn="ctr"/>
            <a:endParaRPr lang="en-US" sz="2000" b="1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4"/>
                </a:solidFill>
                <a:latin typeface="Calibri"/>
              </a:rPr>
              <a:t>Freshmen who fail all their first semester classes are automatically suspended from the university. </a:t>
            </a:r>
            <a:endParaRPr lang="en-US" sz="2000" b="1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1538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CDF76-B9D5-49FB-9A55-6FB1FCD1C478}"/>
              </a:ext>
            </a:extLst>
          </p:cNvPr>
          <p:cNvSpPr/>
          <p:nvPr/>
        </p:nvSpPr>
        <p:spPr>
          <a:xfrm>
            <a:off x="8043440" y="1670196"/>
            <a:ext cx="2698630" cy="152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7000">
                <a:schemeClr val="bg1">
                  <a:lumMod val="6000"/>
                  <a:lumOff val="94000"/>
                  <a:alpha val="32000"/>
                </a:schemeClr>
              </a:gs>
              <a:gs pos="35000">
                <a:schemeClr val="bg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2B043-C058-45EA-8E93-F49EF91B2192}"/>
              </a:ext>
            </a:extLst>
          </p:cNvPr>
          <p:cNvSpPr txBox="1"/>
          <p:nvPr/>
        </p:nvSpPr>
        <p:spPr>
          <a:xfrm>
            <a:off x="8043440" y="808956"/>
            <a:ext cx="117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venir" panose="020B0503020203020204" pitchFamily="34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39F2AE-307E-441E-AD19-EC484BE12A98}"/>
              </a:ext>
            </a:extLst>
          </p:cNvPr>
          <p:cNvSpPr txBox="1"/>
          <p:nvPr/>
        </p:nvSpPr>
        <p:spPr>
          <a:xfrm>
            <a:off x="4173317" y="99047"/>
            <a:ext cx="801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Majors by College</a:t>
            </a:r>
          </a:p>
        </p:txBody>
      </p:sp>
      <p:pic>
        <p:nvPicPr>
          <p:cNvPr id="5" name="Picture 4" descr="A picture containing tree, outdoor, grass, building&#10;&#10;Description automatically generated">
            <a:extLst>
              <a:ext uri="{FF2B5EF4-FFF2-40B4-BE49-F238E27FC236}">
                <a16:creationId xmlns:a16="http://schemas.microsoft.com/office/drawing/2014/main" id="{CAE0BFCC-8E97-4F91-894B-2A300398C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t="11895"/>
          <a:stretch/>
        </p:blipFill>
        <p:spPr>
          <a:xfrm>
            <a:off x="12378" y="-4176"/>
            <a:ext cx="4148561" cy="68580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ECB465-1085-1548-A896-49AF08F07665}"/>
              </a:ext>
            </a:extLst>
          </p:cNvPr>
          <p:cNvSpPr/>
          <p:nvPr/>
        </p:nvSpPr>
        <p:spPr>
          <a:xfrm>
            <a:off x="0" y="-4176"/>
            <a:ext cx="4148561" cy="6858000"/>
          </a:xfrm>
          <a:prstGeom prst="rect">
            <a:avLst/>
          </a:prstGeom>
          <a:solidFill>
            <a:srgbClr val="561D88">
              <a:alpha val="40000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AABD11D5-B22A-4BDD-930E-06C8FF6F0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768948"/>
              </p:ext>
            </p:extLst>
          </p:nvPr>
        </p:nvGraphicFramePr>
        <p:xfrm>
          <a:off x="4463036" y="806933"/>
          <a:ext cx="7395699" cy="5537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05354">
                  <a:extLst>
                    <a:ext uri="{9D8B030D-6E8A-4147-A177-3AD203B41FA5}">
                      <a16:colId xmlns:a16="http://schemas.microsoft.com/office/drawing/2014/main" val="4183435065"/>
                    </a:ext>
                  </a:extLst>
                </a:gridCol>
                <a:gridCol w="4590345">
                  <a:extLst>
                    <a:ext uri="{9D8B030D-6E8A-4147-A177-3AD203B41FA5}">
                      <a16:colId xmlns:a16="http://schemas.microsoft.com/office/drawing/2014/main" val="193697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MAJORS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307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Allied Health Sciences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Clinical Lab Science, Health Services Management, Health Information Management, Nutrition, Rehabilitation Services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7073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Arts &amp; Sciences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Anthropology, Biology, Chemistry, Criminal Justice, Economics, English, Foreign Languages &amp; Literatures, Geography, Planning and Environment, Geology, History, Math, Neuroscience, Philosophy &amp; Religious Studies, Physics, Political Science, Psychology, and Sociology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85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Business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Accounting, Finance, Management, Management Information Systems, Marketing, Supply Chain Management, Entrepreneurship, and Hospitality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915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Education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Elementary Education, Middle Grades Education, English Education, History Education, Math Education, Science Education, and Special Education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49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Engineering &amp;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Computer Science, Construction Management, Engineering, Technology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900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Fine Arts &amp; Communication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Art &amp; Design, Communication, Music, Theatre, and Dance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53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Health &amp; Human Performance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Public Health Studies, Human Development &amp; Family Science, Interior Design &amp; Merchandising, Kinesiology, Recreation Sciences, Social Work, Child Life, and Exercise Physiology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634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Nursing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/>
                        <a:t>Nursing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493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561D88"/>
                          </a:solidFill>
                        </a:rPr>
                        <a:t>Major Advising Program*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>
                          <a:solidFill>
                            <a:srgbClr val="561D88"/>
                          </a:solidFill>
                        </a:rPr>
                        <a:t>Deciding Students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993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561D88"/>
                          </a:solidFill>
                        </a:rPr>
                        <a:t>Honors College*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1">
                          <a:solidFill>
                            <a:srgbClr val="561D88"/>
                          </a:solidFill>
                        </a:rPr>
                        <a:t>Includes students from across colleges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99269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A6DB8F6-876E-42D0-A7B9-FEC6B2B4E0C6}"/>
              </a:ext>
            </a:extLst>
          </p:cNvPr>
          <p:cNvSpPr txBox="1"/>
          <p:nvPr/>
        </p:nvSpPr>
        <p:spPr>
          <a:xfrm>
            <a:off x="8290017" y="6425966"/>
            <a:ext cx="356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solidFill>
                  <a:srgbClr val="561D88"/>
                </a:solidFill>
              </a:rPr>
              <a:t>*Not a specific college</a:t>
            </a:r>
          </a:p>
        </p:txBody>
      </p:sp>
    </p:spTree>
    <p:extLst>
      <p:ext uri="{BB962C8B-B14F-4D97-AF65-F5344CB8AC3E}">
        <p14:creationId xmlns:p14="http://schemas.microsoft.com/office/powerpoint/2010/main" val="41993162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19A32E-6F4B-44AD-B7D2-A05FBBB081B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FA67D-F4E3-4852-841A-D8DA4D2F3D36}"/>
              </a:ext>
            </a:extLst>
          </p:cNvPr>
          <p:cNvSpPr txBox="1"/>
          <p:nvPr/>
        </p:nvSpPr>
        <p:spPr>
          <a:xfrm>
            <a:off x="6216188" y="2270897"/>
            <a:ext cx="558953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561D88"/>
                </a:solidFill>
              </a:rPr>
              <a:t>MAKE A GREAT FIRST IMPRESSION: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Attend class regularly and participate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Introduce yourself to faculty the first week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Be on time and prepare (class, appointments, etc.)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Review syllabi and email communication carefully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r>
              <a:rPr lang="en-US" sz="2000" b="1">
                <a:solidFill>
                  <a:srgbClr val="561D88"/>
                </a:solidFill>
              </a:rPr>
              <a:t>EMAIL COMMUNICATION: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Check ECU email daily including spam/junk folder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Always use your ECU email to communicate with faculty and staff at the university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Be sure to include your Banner ID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Use clear, concise language and provide details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/>
              <a:t>Use correct greeting (Professor/Dr./Mr./Ms.)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3F1377-652B-4186-8B13-A40F7533F953}"/>
              </a:ext>
            </a:extLst>
          </p:cNvPr>
          <p:cNvGrpSpPr/>
          <p:nvPr/>
        </p:nvGrpSpPr>
        <p:grpSpPr>
          <a:xfrm>
            <a:off x="6216188" y="135474"/>
            <a:ext cx="6096000" cy="1938992"/>
            <a:chOff x="6096000" y="133518"/>
            <a:chExt cx="6096000" cy="19389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A65ACE-8807-44C4-8A85-86CD90703D81}"/>
                </a:ext>
              </a:extLst>
            </p:cNvPr>
            <p:cNvSpPr txBox="1"/>
            <p:nvPr/>
          </p:nvSpPr>
          <p:spPr>
            <a:xfrm>
              <a:off x="6096000" y="133518"/>
              <a:ext cx="6096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5400" b="1">
                  <a:latin typeface="Arial Black" panose="020B0A04020102020204" pitchFamily="34" charset="0"/>
                </a:defRPr>
              </a:lvl1pPr>
            </a:lstStyle>
            <a:p>
              <a:pPr algn="l"/>
              <a:r>
                <a:rPr lang="en-US" sz="4000" spc="300">
                  <a:solidFill>
                    <a:srgbClr val="561D88"/>
                  </a:solidFill>
                  <a:latin typeface="+mn-lt"/>
                </a:rPr>
                <a:t>PROFESSIONAL</a:t>
              </a:r>
              <a:r>
                <a:rPr lang="en-US" sz="4000" spc="300">
                  <a:latin typeface="+mn-lt"/>
                </a:rPr>
                <a:t> PERFORMANCE STANDARDS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60BF0E-90AB-4A2C-A243-F8660CD05155}"/>
                </a:ext>
              </a:extLst>
            </p:cNvPr>
            <p:cNvCxnSpPr/>
            <p:nvPr/>
          </p:nvCxnSpPr>
          <p:spPr>
            <a:xfrm>
              <a:off x="6216188" y="808022"/>
              <a:ext cx="5181600" cy="0"/>
            </a:xfrm>
            <a:prstGeom prst="line">
              <a:avLst/>
            </a:prstGeom>
            <a:ln w="19050">
              <a:solidFill>
                <a:srgbClr val="561D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E788AC4F-F36F-4D2F-AEB1-3F543CA10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r="4449"/>
          <a:stretch/>
        </p:blipFill>
        <p:spPr>
          <a:xfrm>
            <a:off x="1" y="808022"/>
            <a:ext cx="6096000" cy="52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624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8D9821-FFE6-4258-8367-FEEE791249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1D88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3914520-AD07-4CB6-838B-8CB81E10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559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500" b="1">
                <a:solidFill>
                  <a:srgbClr val="FFDD00"/>
                </a:solidFill>
                <a:latin typeface="+mn-lt"/>
              </a:rPr>
              <a:t>Final Advising Reminders &amp; Tips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7ED05-6E90-4F58-9A48-B61E238CB6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5297" y="1133534"/>
            <a:ext cx="11239501" cy="54425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 sure to check your ECU student email </a:t>
            </a:r>
            <a:r>
              <a:rPr lang="en-US" b="1" u="sng" dirty="0">
                <a:solidFill>
                  <a:schemeClr val="bg1"/>
                </a:solidFill>
              </a:rPr>
              <a:t>DAILY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rgbClr val="FFDD00"/>
                </a:solidFill>
              </a:rPr>
              <a:t>(even on weekends)</a:t>
            </a:r>
          </a:p>
          <a:p>
            <a:r>
              <a:rPr lang="en-US" b="1" dirty="0">
                <a:solidFill>
                  <a:schemeClr val="bg1"/>
                </a:solidFill>
              </a:rPr>
              <a:t>Go ahead and memorize your Banner ID and include it in every email </a:t>
            </a:r>
            <a:r>
              <a:rPr lang="en-US" sz="2000" i="1" dirty="0">
                <a:solidFill>
                  <a:srgbClr val="FFDD00"/>
                </a:solidFill>
              </a:rPr>
              <a:t>(under your name is a great place!)</a:t>
            </a:r>
          </a:p>
          <a:p>
            <a:r>
              <a:rPr lang="en-US" b="1" dirty="0">
                <a:solidFill>
                  <a:schemeClr val="bg1"/>
                </a:solidFill>
              </a:rPr>
              <a:t>Send final, official high school AND college transcripts to ECU Admissions as soon as possible </a:t>
            </a:r>
            <a:r>
              <a:rPr lang="en-US" sz="2000" i="1" dirty="0">
                <a:solidFill>
                  <a:srgbClr val="FFDD00"/>
                </a:solidFill>
              </a:rPr>
              <a:t>(monitor your ECU transcript in Banner for processed credits)</a:t>
            </a:r>
          </a:p>
          <a:p>
            <a:r>
              <a:rPr lang="en-US" b="1" dirty="0">
                <a:solidFill>
                  <a:schemeClr val="bg1"/>
                </a:solidFill>
              </a:rPr>
              <a:t>Review the PIER website at </a:t>
            </a:r>
            <a:r>
              <a:rPr lang="en-US" b="1" u="sng" dirty="0">
                <a:solidFill>
                  <a:srgbClr val="FFDD00"/>
                </a:solidFill>
              </a:rPr>
              <a:t>pier.ecu.edu</a:t>
            </a:r>
            <a:r>
              <a:rPr lang="en-US" b="1" dirty="0">
                <a:solidFill>
                  <a:schemeClr val="bg1"/>
                </a:solidFill>
              </a:rPr>
              <a:t>, contact your advising center to receive your registration PIN, and register for classes </a:t>
            </a:r>
            <a:r>
              <a:rPr lang="en-US" sz="2000" i="1" dirty="0">
                <a:solidFill>
                  <a:srgbClr val="FFDD00"/>
                </a:solidFill>
              </a:rPr>
              <a:t>(if you haven’t already – this is what triggers your advisor assignment!)</a:t>
            </a:r>
          </a:p>
          <a:p>
            <a:r>
              <a:rPr lang="en-US" b="1" dirty="0">
                <a:solidFill>
                  <a:schemeClr val="bg1"/>
                </a:solidFill>
              </a:rPr>
              <a:t>Complete the math placement exam in Canvas if your SAT and/or ACT math scores are not high enough for placement in your major </a:t>
            </a:r>
            <a:r>
              <a:rPr lang="en-US" sz="2000" i="1" dirty="0">
                <a:solidFill>
                  <a:srgbClr val="FFDD00"/>
                </a:solidFill>
              </a:rPr>
              <a:t>(or if you did not take the SAT or ACT exams).</a:t>
            </a:r>
          </a:p>
          <a:p>
            <a:r>
              <a:rPr lang="en-US" b="1" dirty="0">
                <a:solidFill>
                  <a:schemeClr val="bg1"/>
                </a:solidFill>
              </a:rPr>
              <a:t>Communicate regularly with your advisor if you have any questions or concerns. </a:t>
            </a:r>
            <a:r>
              <a:rPr lang="en-US" b="1" dirty="0">
                <a:solidFill>
                  <a:srgbClr val="FFDD00"/>
                </a:solidFill>
              </a:rPr>
              <a:t>We are happy to help!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5EC916-94CD-42C3-A625-D67CBA0006FE}"/>
              </a:ext>
            </a:extLst>
          </p:cNvPr>
          <p:cNvSpPr/>
          <p:nvPr/>
        </p:nvSpPr>
        <p:spPr>
          <a:xfrm>
            <a:off x="142240" y="180975"/>
            <a:ext cx="11907521" cy="6496050"/>
          </a:xfrm>
          <a:prstGeom prst="rect">
            <a:avLst/>
          </a:prstGeom>
          <a:noFill/>
          <a:ln w="19050">
            <a:solidFill>
              <a:srgbClr val="F8D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4790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8D9821-FFE6-4258-8367-FEEE791249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1D88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5EC916-94CD-42C3-A625-D67CBA0006FE}"/>
              </a:ext>
            </a:extLst>
          </p:cNvPr>
          <p:cNvSpPr/>
          <p:nvPr/>
        </p:nvSpPr>
        <p:spPr>
          <a:xfrm>
            <a:off x="142240" y="180975"/>
            <a:ext cx="11907521" cy="6496050"/>
          </a:xfrm>
          <a:prstGeom prst="rect">
            <a:avLst/>
          </a:prstGeom>
          <a:noFill/>
          <a:ln w="19050">
            <a:solidFill>
              <a:srgbClr val="F8D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2D75AA87-0B8B-4CA0-A176-DF3B35A9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856" y="431909"/>
            <a:ext cx="8229600" cy="2624029"/>
          </a:xfrm>
        </p:spPr>
        <p:txBody>
          <a:bodyPr>
            <a:no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+mn-lt"/>
              </a:rPr>
              <a:t>Questions about General Advising?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510D5-0033-4331-8A0F-E9B26D1AB8C6}"/>
              </a:ext>
            </a:extLst>
          </p:cNvPr>
          <p:cNvSpPr txBox="1"/>
          <p:nvPr/>
        </p:nvSpPr>
        <p:spPr>
          <a:xfrm>
            <a:off x="2381932" y="2881313"/>
            <a:ext cx="7257448" cy="3323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en-US" sz="3000" b="0" i="1" u="none" strike="noStrike" cap="none" spc="0" normalizeH="0" baseline="0" dirty="0">
                <a:ln>
                  <a:noFill/>
                </a:ln>
                <a:solidFill>
                  <a:srgbClr val="FFDD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Specific questions related to your unique major requirements, class schedule, registration issues, etc. should be emailed to your assigned academic advisor</a:t>
            </a:r>
            <a:r>
              <a:rPr lang="en-US" sz="3000" i="1" dirty="0">
                <a:solidFill>
                  <a:srgbClr val="FFDD00"/>
                </a:solidFill>
              </a:rPr>
              <a:t>.  If you do not have an advisor</a:t>
            </a:r>
            <a:r>
              <a:rPr kumimoji="0" lang="en-US" sz="3000" b="0" i="1" u="none" strike="noStrike" cap="none" spc="0" normalizeH="0" baseline="0" dirty="0">
                <a:ln>
                  <a:noFill/>
                </a:ln>
                <a:solidFill>
                  <a:srgbClr val="FFDD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3000" i="1" dirty="0">
                <a:solidFill>
                  <a:srgbClr val="FFDD00"/>
                </a:solidFill>
              </a:rPr>
              <a:t>assigned yet, please submit questions to </a:t>
            </a:r>
            <a:r>
              <a:rPr kumimoji="0" lang="en-US" sz="3000" b="0" i="1" u="none" strike="noStrike" cap="none" spc="0" normalizeH="0" baseline="0" dirty="0">
                <a:ln>
                  <a:noFill/>
                </a:ln>
                <a:solidFill>
                  <a:srgbClr val="FFDD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the advising center of your major. Thank you!</a:t>
            </a:r>
          </a:p>
        </p:txBody>
      </p:sp>
    </p:spTree>
    <p:extLst>
      <p:ext uri="{BB962C8B-B14F-4D97-AF65-F5344CB8AC3E}">
        <p14:creationId xmlns:p14="http://schemas.microsoft.com/office/powerpoint/2010/main" val="19364563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9160F4-83F3-4C4D-8F1F-B5CE38C35C9B}"/>
              </a:ext>
            </a:extLst>
          </p:cNvPr>
          <p:cNvSpPr/>
          <p:nvPr/>
        </p:nvSpPr>
        <p:spPr>
          <a:xfrm>
            <a:off x="0" y="1533651"/>
            <a:ext cx="12192000" cy="5324349"/>
          </a:xfrm>
          <a:prstGeom prst="rect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2E38F-74BD-4749-869D-47F333FC42AB}"/>
              </a:ext>
            </a:extLst>
          </p:cNvPr>
          <p:cNvSpPr txBox="1"/>
          <p:nvPr/>
        </p:nvSpPr>
        <p:spPr>
          <a:xfrm>
            <a:off x="0" y="396418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561D88"/>
                </a:solidFill>
                <a:ea typeface="Museo Slab 900" charset="0"/>
                <a:cs typeface="Museo Slab 900" charset="0"/>
              </a:rPr>
              <a:t>ADVISING CENTER EMAIL ADDRESSES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CF2F08-607E-4251-9B0E-1DD0E0702F83}"/>
              </a:ext>
            </a:extLst>
          </p:cNvPr>
          <p:cNvSpPr/>
          <p:nvPr/>
        </p:nvSpPr>
        <p:spPr>
          <a:xfrm>
            <a:off x="684271" y="1752451"/>
            <a:ext cx="325957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Allied Health Sciences </a:t>
            </a: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&amp; Pre-Professional Advising</a:t>
            </a:r>
            <a:b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PPAC@ecu.edu 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Arts &amp; Sciences: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THCASadvising@ecu.edu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Business: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COBadvising@ecu.edu 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Communication: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COMMadvising@ecu.edu 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Education: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COEadvising@ecu.edu 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Engineering &amp; Technology: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CETadvising@ecu.edu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5FBD35-6CFC-486C-989F-3AAA85B8F87A}"/>
              </a:ext>
            </a:extLst>
          </p:cNvPr>
          <p:cNvSpPr/>
          <p:nvPr/>
        </p:nvSpPr>
        <p:spPr>
          <a:xfrm>
            <a:off x="8095007" y="1713178"/>
            <a:ext cx="351501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Fine Arts (Theater &amp; Dance):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SOTDadvising@ecu.edu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Fine Arts (Art):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ARTadvising@ecu.edu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Fine Arts (Music):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SOMadvising@ecu.edu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Health &amp; Human Performance: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HHPadvising@ecu.edu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Nursing: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CONadvising@ecu.edu</a:t>
            </a:r>
          </a:p>
          <a:p>
            <a:pPr algn="ctr"/>
            <a:endParaRPr lang="en-US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solidFill>
                  <a:srgbClr val="FFDD00"/>
                </a:solidFill>
                <a:cs typeface="Arial" panose="020B0604020202020204" pitchFamily="34" charset="0"/>
              </a:rPr>
              <a:t>Major Advisement Program (Undecided):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Arial" panose="020B0604020202020204" pitchFamily="34" charset="0"/>
              </a:rPr>
              <a:t>MAPadvising@ecu.edu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EE7EA6-AD75-420A-8453-2F3E0BC58871}"/>
              </a:ext>
            </a:extLst>
          </p:cNvPr>
          <p:cNvSpPr/>
          <p:nvPr/>
        </p:nvSpPr>
        <p:spPr>
          <a:xfrm>
            <a:off x="4617985" y="2621887"/>
            <a:ext cx="2802886" cy="280288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65AF84A-6177-48D4-B03E-F0AA91BDCA5D}"/>
              </a:ext>
            </a:extLst>
          </p:cNvPr>
          <p:cNvSpPr/>
          <p:nvPr/>
        </p:nvSpPr>
        <p:spPr>
          <a:xfrm>
            <a:off x="5057402" y="3057525"/>
            <a:ext cx="1933947" cy="1937355"/>
          </a:xfrm>
          <a:prstGeom prst="ellipse">
            <a:avLst/>
          </a:prstGeom>
          <a:solidFill>
            <a:srgbClr val="FFD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Email with solid fill">
            <a:extLst>
              <a:ext uri="{FF2B5EF4-FFF2-40B4-BE49-F238E27FC236}">
                <a16:creationId xmlns:a16="http://schemas.microsoft.com/office/drawing/2014/main" id="{796C5972-EB14-4635-A118-955645B6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877" y="3429000"/>
            <a:ext cx="1171947" cy="11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77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6"/>
          <p:cNvSpPr/>
          <p:nvPr/>
        </p:nvSpPr>
        <p:spPr>
          <a:xfrm>
            <a:off x="6096000" y="3428998"/>
            <a:ext cx="6096000" cy="3433882"/>
          </a:xfrm>
          <a:prstGeom prst="rect">
            <a:avLst/>
          </a:prstGeom>
          <a:solidFill>
            <a:srgbClr val="592A8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TextBox 5"/>
          <p:cNvSpPr txBox="1"/>
          <p:nvPr/>
        </p:nvSpPr>
        <p:spPr>
          <a:xfrm>
            <a:off x="6376264" y="3724179"/>
            <a:ext cx="5570553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6000">
                <a:latin typeface="+mn-lt"/>
              </a:rPr>
              <a:t>Registration &amp; </a:t>
            </a:r>
          </a:p>
          <a:p>
            <a:r>
              <a:rPr lang="en-US" sz="6000">
                <a:latin typeface="+mn-lt"/>
              </a:rPr>
              <a:t>Advisor Assignment</a:t>
            </a:r>
            <a:endParaRPr sz="600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2AB136-B0B7-4A9F-AB20-EB7EE6FAE1F0}"/>
              </a:ext>
            </a:extLst>
          </p:cNvPr>
          <p:cNvGrpSpPr/>
          <p:nvPr/>
        </p:nvGrpSpPr>
        <p:grpSpPr>
          <a:xfrm>
            <a:off x="327803" y="263984"/>
            <a:ext cx="5567104" cy="1544989"/>
            <a:chOff x="327803" y="263984"/>
            <a:chExt cx="5567104" cy="1544989"/>
          </a:xfrm>
        </p:grpSpPr>
        <p:grpSp>
          <p:nvGrpSpPr>
            <p:cNvPr id="277" name="Rectangle 8"/>
            <p:cNvGrpSpPr/>
            <p:nvPr/>
          </p:nvGrpSpPr>
          <p:grpSpPr>
            <a:xfrm>
              <a:off x="327803" y="263984"/>
              <a:ext cx="1100304" cy="1100305"/>
              <a:chOff x="0" y="0"/>
              <a:chExt cx="1100303" cy="1100303"/>
            </a:xfrm>
          </p:grpSpPr>
          <p:sp>
            <p:nvSpPr>
              <p:cNvPr id="275" name="Square"/>
              <p:cNvSpPr/>
              <p:nvPr/>
            </p:nvSpPr>
            <p:spPr>
              <a:xfrm>
                <a:off x="0" y="0"/>
                <a:ext cx="1100304" cy="1100304"/>
              </a:xfrm>
              <a:prstGeom prst="rect">
                <a:avLst/>
              </a:prstGeom>
              <a:solidFill>
                <a:srgbClr val="FFDD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Museo 300"/>
                    <a:ea typeface="Museo 300"/>
                    <a:cs typeface="Museo 300"/>
                    <a:sym typeface="Museo 300"/>
                  </a:defRPr>
                </a:pPr>
                <a:endParaRPr/>
              </a:p>
            </p:txBody>
          </p:sp>
          <p:sp>
            <p:nvSpPr>
              <p:cNvPr id="276" name="1"/>
              <p:cNvSpPr txBox="1"/>
              <p:nvPr/>
            </p:nvSpPr>
            <p:spPr>
              <a:xfrm>
                <a:off x="45720" y="47232"/>
                <a:ext cx="1008864" cy="1005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6000" b="1">
                    <a:solidFill>
                      <a:srgbClr val="FFFFFF"/>
                    </a:solidFill>
                    <a:latin typeface="Museo 300"/>
                    <a:ea typeface="Museo 300"/>
                    <a:cs typeface="Museo 300"/>
                    <a:sym typeface="Museo 300"/>
                  </a:defRPr>
                </a:lvl1pPr>
              </a:lstStyle>
              <a:p>
                <a:r>
                  <a:rPr>
                    <a:latin typeface="+mn-lt"/>
                  </a:rPr>
                  <a:t>1</a:t>
                </a:r>
              </a:p>
            </p:txBody>
          </p:sp>
        </p:grpSp>
        <p:sp>
          <p:nvSpPr>
            <p:cNvPr id="278" name="Straight Connector 12"/>
            <p:cNvSpPr/>
            <p:nvPr/>
          </p:nvSpPr>
          <p:spPr>
            <a:xfrm>
              <a:off x="1428107" y="814137"/>
              <a:ext cx="2076609" cy="1"/>
            </a:xfrm>
            <a:prstGeom prst="line">
              <a:avLst/>
            </a:prstGeom>
            <a:ln w="19050">
              <a:solidFill>
                <a:srgbClr val="592A8A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79" name="TextBox 17"/>
            <p:cNvSpPr txBox="1"/>
            <p:nvPr/>
          </p:nvSpPr>
          <p:spPr>
            <a:xfrm>
              <a:off x="1473828" y="293314"/>
              <a:ext cx="4421079" cy="4770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600" b="1">
                  <a:solidFill>
                    <a:srgbClr val="592A8A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rPr lang="en-US" sz="2500">
                  <a:latin typeface="+mn-lt"/>
                </a:rPr>
                <a:t>Prepare for Registration</a:t>
              </a:r>
              <a:endParaRPr sz="2500">
                <a:latin typeface="+mn-lt"/>
              </a:endParaRPr>
            </a:p>
          </p:txBody>
        </p:sp>
        <p:sp>
          <p:nvSpPr>
            <p:cNvPr id="288" name="Rectangle 2"/>
            <p:cNvSpPr txBox="1"/>
            <p:nvPr/>
          </p:nvSpPr>
          <p:spPr>
            <a:xfrm>
              <a:off x="1473826" y="885643"/>
              <a:ext cx="4421079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592A8A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i="1" dirty="0">
                  <a:latin typeface="+mn-lt"/>
                </a:rPr>
                <a:t>Review PIER website (</a:t>
              </a:r>
              <a:r>
                <a:rPr lang="en-US" sz="1800" i="1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pier.ecu.edu</a:t>
              </a:r>
              <a:r>
                <a:rPr lang="en-US" sz="1800" i="1" dirty="0">
                  <a:latin typeface="+mn-lt"/>
                </a:rPr>
                <a:t>)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i="1" dirty="0">
                  <a:latin typeface="+mn-lt"/>
                </a:rPr>
                <a:t>Monitor ECU email account for additional information from the college of your major</a:t>
              </a:r>
              <a:endParaRPr sz="1800" i="1" dirty="0">
                <a:latin typeface="+mn-lt"/>
              </a:endParaRPr>
            </a:p>
          </p:txBody>
        </p:sp>
      </p:grpSp>
      <p:pic>
        <p:nvPicPr>
          <p:cNvPr id="3" name="Picture 2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5BB96B92-0FFD-4076-9CA9-A72365BC37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15047" r="11679"/>
          <a:stretch/>
        </p:blipFill>
        <p:spPr>
          <a:xfrm>
            <a:off x="6107839" y="0"/>
            <a:ext cx="6084161" cy="34442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388D0D-2D4D-47B8-AFA4-6385CD16FE24}"/>
              </a:ext>
            </a:extLst>
          </p:cNvPr>
          <p:cNvGrpSpPr/>
          <p:nvPr/>
        </p:nvGrpSpPr>
        <p:grpSpPr>
          <a:xfrm>
            <a:off x="327803" y="2063842"/>
            <a:ext cx="5567101" cy="2656063"/>
            <a:chOff x="327803" y="2063842"/>
            <a:chExt cx="5567101" cy="2656063"/>
          </a:xfrm>
        </p:grpSpPr>
        <p:grpSp>
          <p:nvGrpSpPr>
            <p:cNvPr id="282" name="Rectangle 9"/>
            <p:cNvGrpSpPr/>
            <p:nvPr/>
          </p:nvGrpSpPr>
          <p:grpSpPr>
            <a:xfrm>
              <a:off x="327803" y="2072760"/>
              <a:ext cx="1100304" cy="1100305"/>
              <a:chOff x="0" y="0"/>
              <a:chExt cx="1100303" cy="1100303"/>
            </a:xfrm>
          </p:grpSpPr>
          <p:sp>
            <p:nvSpPr>
              <p:cNvPr id="280" name="Square"/>
              <p:cNvSpPr/>
              <p:nvPr/>
            </p:nvSpPr>
            <p:spPr>
              <a:xfrm>
                <a:off x="0" y="0"/>
                <a:ext cx="1100304" cy="1100304"/>
              </a:xfrm>
              <a:prstGeom prst="rect">
                <a:avLst/>
              </a:prstGeom>
              <a:solidFill>
                <a:srgbClr val="FFDD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1" name="2"/>
              <p:cNvSpPr txBox="1"/>
              <p:nvPr/>
            </p:nvSpPr>
            <p:spPr>
              <a:xfrm>
                <a:off x="45720" y="47232"/>
                <a:ext cx="1008864" cy="1005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6000" b="1">
                    <a:solidFill>
                      <a:srgbClr val="FFFFFF"/>
                    </a:solidFill>
                    <a:latin typeface="Museo 300"/>
                    <a:ea typeface="Museo 300"/>
                    <a:cs typeface="Museo 300"/>
                    <a:sym typeface="Museo 300"/>
                  </a:defRPr>
                </a:lvl1pPr>
              </a:lstStyle>
              <a:p>
                <a:r>
                  <a:rPr>
                    <a:latin typeface="+mn-lt"/>
                  </a:rPr>
                  <a:t>2</a:t>
                </a:r>
              </a:p>
            </p:txBody>
          </p:sp>
        </p:grpSp>
        <p:sp>
          <p:nvSpPr>
            <p:cNvPr id="283" name="Straight Connector 21"/>
            <p:cNvSpPr/>
            <p:nvPr/>
          </p:nvSpPr>
          <p:spPr>
            <a:xfrm>
              <a:off x="1428107" y="2577445"/>
              <a:ext cx="2076609" cy="1"/>
            </a:xfrm>
            <a:prstGeom prst="line">
              <a:avLst/>
            </a:prstGeom>
            <a:ln w="19050">
              <a:solidFill>
                <a:srgbClr val="592A8A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9536868F-AF18-47F4-A6E8-F5C83E83C98E}"/>
                </a:ext>
              </a:extLst>
            </p:cNvPr>
            <p:cNvSpPr txBox="1"/>
            <p:nvPr/>
          </p:nvSpPr>
          <p:spPr>
            <a:xfrm>
              <a:off x="1473825" y="2063842"/>
              <a:ext cx="4421079" cy="4770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600" b="1">
                  <a:solidFill>
                    <a:srgbClr val="592A8A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rPr lang="en-US" sz="2500">
                  <a:latin typeface="+mn-lt"/>
                </a:rPr>
                <a:t>Register for Fall Classes</a:t>
              </a:r>
              <a:endParaRPr sz="2500">
                <a:latin typeface="+mn-lt"/>
              </a:endParaRPr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30B01AD9-E256-4F7B-BF39-4E24D7652404}"/>
                </a:ext>
              </a:extLst>
            </p:cNvPr>
            <p:cNvSpPr txBox="1"/>
            <p:nvPr/>
          </p:nvSpPr>
          <p:spPr>
            <a:xfrm>
              <a:off x="1473825" y="2688580"/>
              <a:ext cx="4421079" cy="20313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592A8A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800" i="1" dirty="0">
                  <a:latin typeface="+mn-lt"/>
                </a:rPr>
                <a:t>Contact your advising center via email to confirm major &amp; receive unique PIN</a:t>
              </a:r>
              <a:r>
                <a:rPr lang="en-US" sz="1800" dirty="0">
                  <a:latin typeface="+mn-lt"/>
                </a:rPr>
                <a:t>​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800" i="1" dirty="0">
                  <a:latin typeface="+mn-lt"/>
                </a:rPr>
                <a:t>Use the course guide for your major from step 2 on PIER to select initial classes</a:t>
              </a:r>
              <a:r>
                <a:rPr lang="en-US" sz="1800" dirty="0">
                  <a:latin typeface="+mn-lt"/>
                </a:rPr>
                <a:t>​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800" i="1" dirty="0">
                  <a:latin typeface="+mn-lt"/>
                </a:rPr>
                <a:t>If you need assistance, please reach out to your advising center</a:t>
              </a:r>
              <a:endParaRPr lang="en-US" sz="18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sz="1800" i="1" dirty="0">
                <a:latin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32C962-F688-48F1-B5A9-1BF8BA4AEB36}"/>
              </a:ext>
            </a:extLst>
          </p:cNvPr>
          <p:cNvGrpSpPr/>
          <p:nvPr/>
        </p:nvGrpSpPr>
        <p:grpSpPr>
          <a:xfrm>
            <a:off x="327804" y="4680731"/>
            <a:ext cx="5567100" cy="1825996"/>
            <a:chOff x="327804" y="4179993"/>
            <a:chExt cx="5567100" cy="1825996"/>
          </a:xfrm>
        </p:grpSpPr>
        <p:grpSp>
          <p:nvGrpSpPr>
            <p:cNvPr id="286" name="Rectangle 11"/>
            <p:cNvGrpSpPr/>
            <p:nvPr/>
          </p:nvGrpSpPr>
          <p:grpSpPr>
            <a:xfrm>
              <a:off x="327804" y="4179993"/>
              <a:ext cx="1100304" cy="1100305"/>
              <a:chOff x="0" y="0"/>
              <a:chExt cx="1100303" cy="1100303"/>
            </a:xfrm>
          </p:grpSpPr>
          <p:sp>
            <p:nvSpPr>
              <p:cNvPr id="284" name="Square"/>
              <p:cNvSpPr/>
              <p:nvPr/>
            </p:nvSpPr>
            <p:spPr>
              <a:xfrm>
                <a:off x="0" y="0"/>
                <a:ext cx="1100304" cy="1100304"/>
              </a:xfrm>
              <a:prstGeom prst="rect">
                <a:avLst/>
              </a:prstGeom>
              <a:solidFill>
                <a:srgbClr val="FFDD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5" name="3"/>
              <p:cNvSpPr txBox="1"/>
              <p:nvPr/>
            </p:nvSpPr>
            <p:spPr>
              <a:xfrm>
                <a:off x="45720" y="47232"/>
                <a:ext cx="1008864" cy="1005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6000" b="1">
                    <a:solidFill>
                      <a:srgbClr val="FFFFFF"/>
                    </a:solidFill>
                    <a:latin typeface="Museo 300"/>
                    <a:ea typeface="Museo 300"/>
                    <a:cs typeface="Museo 300"/>
                    <a:sym typeface="Museo 300"/>
                  </a:defRPr>
                </a:lvl1pPr>
              </a:lstStyle>
              <a:p>
                <a:r>
                  <a:rPr>
                    <a:latin typeface="+mn-lt"/>
                  </a:rPr>
                  <a:t>3</a:t>
                </a:r>
              </a:p>
            </p:txBody>
          </p:sp>
        </p:grpSp>
        <p:sp>
          <p:nvSpPr>
            <p:cNvPr id="287" name="Straight Connector 23"/>
            <p:cNvSpPr/>
            <p:nvPr/>
          </p:nvSpPr>
          <p:spPr>
            <a:xfrm>
              <a:off x="1428108" y="4730145"/>
              <a:ext cx="2076609" cy="1"/>
            </a:xfrm>
            <a:prstGeom prst="line">
              <a:avLst/>
            </a:prstGeom>
            <a:ln w="19050">
              <a:solidFill>
                <a:srgbClr val="592A8A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FB6CB72-DDB8-4952-A4A9-72FFB1D4C2ED}"/>
                </a:ext>
              </a:extLst>
            </p:cNvPr>
            <p:cNvSpPr txBox="1"/>
            <p:nvPr/>
          </p:nvSpPr>
          <p:spPr>
            <a:xfrm>
              <a:off x="1473825" y="4187521"/>
              <a:ext cx="4421079" cy="4770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600" b="1">
                  <a:solidFill>
                    <a:srgbClr val="592A8A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rPr lang="en-US" sz="2500">
                  <a:latin typeface="+mn-lt"/>
                </a:rPr>
                <a:t>Check your ECU Email</a:t>
              </a:r>
              <a:endParaRPr sz="2500">
                <a:latin typeface="+mn-lt"/>
              </a:endParaRPr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6B8CBE2A-626F-4150-A122-F41A6D1C782C}"/>
                </a:ext>
              </a:extLst>
            </p:cNvPr>
            <p:cNvSpPr txBox="1"/>
            <p:nvPr/>
          </p:nvSpPr>
          <p:spPr>
            <a:xfrm>
              <a:off x="1473824" y="4805660"/>
              <a:ext cx="4421079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20" rIns="45719" bIns="45720" anchor="t">
              <a:spAutoFit/>
            </a:bodyPr>
            <a:lstStyle>
              <a:lvl1pPr>
                <a:defRPr sz="1400">
                  <a:solidFill>
                    <a:srgbClr val="592A8A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i="1" dirty="0">
                  <a:latin typeface="+mn-lt"/>
                </a:rPr>
                <a:t>Advising centers are assigning advisors to students who are registered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i="1" dirty="0">
                  <a:latin typeface="+mn-lt"/>
                </a:rPr>
                <a:t>Monitor your ECU email for an introduction from your assigned advisor</a:t>
              </a:r>
              <a:endParaRPr sz="1800" i="1" dirty="0">
                <a:latin typeface="+mn-lt"/>
              </a:endParaRP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A98FCF5-B7C9-4157-9917-33DC9271F92A}"/>
              </a:ext>
            </a:extLst>
          </p:cNvPr>
          <p:cNvSpPr/>
          <p:nvPr/>
        </p:nvSpPr>
        <p:spPr>
          <a:xfrm>
            <a:off x="6390998" y="1366149"/>
            <a:ext cx="5801002" cy="512808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65ACE-8807-44C4-8A85-86CD90703D81}"/>
              </a:ext>
            </a:extLst>
          </p:cNvPr>
          <p:cNvSpPr txBox="1"/>
          <p:nvPr/>
        </p:nvSpPr>
        <p:spPr>
          <a:xfrm>
            <a:off x="6390998" y="37023"/>
            <a:ext cx="5801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latin typeface="Arial Black" panose="020B0A04020102020204" pitchFamily="34" charset="0"/>
              </a:defRPr>
            </a:lvl1pPr>
          </a:lstStyle>
          <a:p>
            <a:r>
              <a:rPr lang="en-US" sz="4000" spc="300">
                <a:solidFill>
                  <a:srgbClr val="561D88"/>
                </a:solidFill>
                <a:latin typeface="+mn-lt"/>
              </a:rPr>
              <a:t>GENERAL ADVISING 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FBE92-DFB2-41C1-AE99-327C1BF05CCD}"/>
              </a:ext>
            </a:extLst>
          </p:cNvPr>
          <p:cNvSpPr txBox="1"/>
          <p:nvPr/>
        </p:nvSpPr>
        <p:spPr>
          <a:xfrm>
            <a:off x="6390998" y="1339774"/>
            <a:ext cx="5801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advising.ecu.edu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8735A-4042-4E1F-BEF4-ACB64D0F35F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8362" y="3617392"/>
            <a:ext cx="538357" cy="590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FA67D-F4E3-4852-841A-D8DA4D2F3D36}"/>
              </a:ext>
            </a:extLst>
          </p:cNvPr>
          <p:cNvSpPr txBox="1"/>
          <p:nvPr/>
        </p:nvSpPr>
        <p:spPr>
          <a:xfrm>
            <a:off x="7510321" y="2045816"/>
            <a:ext cx="45451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Advisor Center Contact Information: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Links to center websites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Contact list by major (alphabetical)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60BF0E-90AB-4A2C-A243-F8660CD05155}"/>
              </a:ext>
            </a:extLst>
          </p:cNvPr>
          <p:cNvCxnSpPr/>
          <p:nvPr/>
        </p:nvCxnSpPr>
        <p:spPr>
          <a:xfrm>
            <a:off x="6694409" y="696295"/>
            <a:ext cx="5181600" cy="0"/>
          </a:xfrm>
          <a:prstGeom prst="line">
            <a:avLst/>
          </a:prstGeom>
          <a:ln w="19050">
            <a:solidFill>
              <a:srgbClr val="561D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B85B37BA-1A6E-4B68-9886-91684F20D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15727" r="32120"/>
          <a:stretch/>
        </p:blipFill>
        <p:spPr>
          <a:xfrm>
            <a:off x="0" y="-1342"/>
            <a:ext cx="6390998" cy="6770126"/>
          </a:xfrm>
          <a:prstGeom prst="rect">
            <a:avLst/>
          </a:prstGeom>
        </p:spPr>
      </p:pic>
      <p:pic>
        <p:nvPicPr>
          <p:cNvPr id="24" name="Graphic 7">
            <a:extLst>
              <a:ext uri="{FF2B5EF4-FFF2-40B4-BE49-F238E27FC236}">
                <a16:creationId xmlns:a16="http://schemas.microsoft.com/office/drawing/2014/main" id="{FE4169EB-FD62-4927-8BCC-4347C41BC1D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3095" y="2249643"/>
            <a:ext cx="707226" cy="7187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16126B6-0348-4A8D-8482-24D9BE01F491}"/>
              </a:ext>
            </a:extLst>
          </p:cNvPr>
          <p:cNvSpPr txBox="1"/>
          <p:nvPr/>
        </p:nvSpPr>
        <p:spPr>
          <a:xfrm>
            <a:off x="7564616" y="3324308"/>
            <a:ext cx="4545101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/>
              <a:t>Major Information: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How to choose a major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Major descriptions &amp; curriculum plans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Major requirements (link to undergrad catalog)</a:t>
            </a:r>
          </a:p>
        </p:txBody>
      </p:sp>
      <p:pic>
        <p:nvPicPr>
          <p:cNvPr id="35" name="Graphic 34" descr="Address Book with solid fill">
            <a:extLst>
              <a:ext uri="{FF2B5EF4-FFF2-40B4-BE49-F238E27FC236}">
                <a16:creationId xmlns:a16="http://schemas.microsoft.com/office/drawing/2014/main" id="{3D1C125A-206D-4AFC-8020-5C12C6FC8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0217" y="2053945"/>
            <a:ext cx="914400" cy="914400"/>
          </a:xfrm>
          <a:prstGeom prst="rect">
            <a:avLst/>
          </a:prstGeom>
        </p:spPr>
      </p:pic>
      <p:pic>
        <p:nvPicPr>
          <p:cNvPr id="37" name="Graphic 36" descr="Bank with solid fill">
            <a:extLst>
              <a:ext uri="{FF2B5EF4-FFF2-40B4-BE49-F238E27FC236}">
                <a16:creationId xmlns:a16="http://schemas.microsoft.com/office/drawing/2014/main" id="{3BF270AB-095D-4FBD-B15D-16F97EF8B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0206" y="3329234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53AE121-D559-4952-8466-E9BFC007466A}"/>
              </a:ext>
            </a:extLst>
          </p:cNvPr>
          <p:cNvSpPr txBox="1"/>
          <p:nvPr/>
        </p:nvSpPr>
        <p:spPr>
          <a:xfrm>
            <a:off x="7564616" y="4772878"/>
            <a:ext cx="4545101" cy="1785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/>
              <a:t>Class Registration: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General education requirements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Understanding registration holds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Registration tutorials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Common registration errors &amp; how to solve them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i="1"/>
              <a:t>Registration tips (math placement, foreign language placement, searching for courses, etc.)</a:t>
            </a:r>
          </a:p>
        </p:txBody>
      </p:sp>
      <p:pic>
        <p:nvPicPr>
          <p:cNvPr id="40" name="Graphic 39" descr="Laptop with solid fill">
            <a:extLst>
              <a:ext uri="{FF2B5EF4-FFF2-40B4-BE49-F238E27FC236}">
                <a16:creationId xmlns:a16="http://schemas.microsoft.com/office/drawing/2014/main" id="{8B8308D2-A2AE-4913-BAF3-5FD8DD3B3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0217" y="47068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02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59933508-FC18-4134-8385-7B3655D663F2}"/>
              </a:ext>
            </a:extLst>
          </p:cNvPr>
          <p:cNvSpPr/>
          <p:nvPr/>
        </p:nvSpPr>
        <p:spPr>
          <a:xfrm>
            <a:off x="4123251" y="3891248"/>
            <a:ext cx="2235620" cy="2235620"/>
          </a:xfrm>
          <a:prstGeom prst="ellipse">
            <a:avLst/>
          </a:prstGeom>
          <a:solidFill>
            <a:srgbClr val="FFD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6B6D4DD-978F-48F9-A9E6-5D2E85059F12}"/>
              </a:ext>
            </a:extLst>
          </p:cNvPr>
          <p:cNvSpPr/>
          <p:nvPr/>
        </p:nvSpPr>
        <p:spPr>
          <a:xfrm>
            <a:off x="5122416" y="2053965"/>
            <a:ext cx="3200987" cy="3139472"/>
          </a:xfrm>
          <a:prstGeom prst="ellipse">
            <a:avLst/>
          </a:prstGeom>
          <a:solidFill>
            <a:srgbClr val="561D88">
              <a:alpha val="84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3F4B13D-5DC8-4207-950B-C5AD264545B8}"/>
              </a:ext>
            </a:extLst>
          </p:cNvPr>
          <p:cNvSpPr/>
          <p:nvPr/>
        </p:nvSpPr>
        <p:spPr>
          <a:xfrm>
            <a:off x="10438644" y="4813176"/>
            <a:ext cx="1534538" cy="1563527"/>
          </a:xfrm>
          <a:prstGeom prst="ellipse">
            <a:avLst/>
          </a:prstGeom>
          <a:solidFill>
            <a:srgbClr val="561D8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F32E037-0AF2-4333-893D-023C55DA48C6}"/>
              </a:ext>
            </a:extLst>
          </p:cNvPr>
          <p:cNvSpPr/>
          <p:nvPr/>
        </p:nvSpPr>
        <p:spPr>
          <a:xfrm>
            <a:off x="298939" y="1046115"/>
            <a:ext cx="1364115" cy="1364115"/>
          </a:xfrm>
          <a:prstGeom prst="ellipse">
            <a:avLst/>
          </a:prstGeom>
          <a:solidFill>
            <a:srgbClr val="FFDD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2E38F-74BD-4749-869D-47F333FC42AB}"/>
              </a:ext>
            </a:extLst>
          </p:cNvPr>
          <p:cNvSpPr txBox="1"/>
          <p:nvPr/>
        </p:nvSpPr>
        <p:spPr>
          <a:xfrm>
            <a:off x="0" y="30376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561D88"/>
                </a:solidFill>
                <a:ea typeface="Museo Slab 900" charset="0"/>
                <a:cs typeface="Museo Slab 900" charset="0"/>
              </a:rPr>
              <a:t>STUDENT &amp; ADVISOR RELATIONSHIP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6AB6E2E-3320-4BBE-8635-11FF19087919}"/>
              </a:ext>
            </a:extLst>
          </p:cNvPr>
          <p:cNvSpPr/>
          <p:nvPr/>
        </p:nvSpPr>
        <p:spPr>
          <a:xfrm>
            <a:off x="7487347" y="1171379"/>
            <a:ext cx="4547349" cy="4529643"/>
          </a:xfrm>
          <a:prstGeom prst="ellipse">
            <a:avLst/>
          </a:prstGeom>
          <a:solidFill>
            <a:srgbClr val="FFDD00">
              <a:alpha val="91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46DA578-A40F-4A59-800F-760913046FE7}"/>
              </a:ext>
            </a:extLst>
          </p:cNvPr>
          <p:cNvSpPr/>
          <p:nvPr/>
        </p:nvSpPr>
        <p:spPr>
          <a:xfrm>
            <a:off x="7872329" y="1335673"/>
            <a:ext cx="37945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>
                <a:cs typeface="Arial" panose="020B0604020202020204" pitchFamily="34" charset="0"/>
              </a:rPr>
              <a:t>ADVISORS</a:t>
            </a:r>
            <a:r>
              <a:rPr lang="en-US" sz="3000" b="1">
                <a:cs typeface="Arial" panose="020B0604020202020204" pitchFamily="34" charset="0"/>
              </a:rPr>
              <a:t>: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70FB96-A6B3-4E27-A26E-77E40F3D948A}"/>
              </a:ext>
            </a:extLst>
          </p:cNvPr>
          <p:cNvSpPr/>
          <p:nvPr/>
        </p:nvSpPr>
        <p:spPr>
          <a:xfrm>
            <a:off x="114946" y="1612672"/>
            <a:ext cx="4504681" cy="4504681"/>
          </a:xfrm>
          <a:prstGeom prst="ellipse">
            <a:avLst/>
          </a:prstGeom>
          <a:solidFill>
            <a:srgbClr val="561D88">
              <a:alpha val="88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09F5BF-3F11-49F6-A544-980E58E29F00}"/>
              </a:ext>
            </a:extLst>
          </p:cNvPr>
          <p:cNvSpPr/>
          <p:nvPr/>
        </p:nvSpPr>
        <p:spPr>
          <a:xfrm>
            <a:off x="229279" y="2565399"/>
            <a:ext cx="4244951" cy="33239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FFDD00"/>
                </a:solidFill>
                <a:cs typeface="Arial"/>
              </a:rPr>
              <a:t>Check ECU email daily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Communicate concerns ASAP </a:t>
            </a: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FFDD00"/>
                </a:solidFill>
                <a:cs typeface="Arial"/>
              </a:rPr>
              <a:t>Be familiar with major requirements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Make your own decisions and set your own goals (with our guidance)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FFDD00"/>
                </a:solidFill>
                <a:cs typeface="Arial"/>
              </a:rPr>
              <a:t>Follow through on recommendations and strategies discussed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Prepare for advising appts each semester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16C417-06CA-4FE3-BE98-B0E12C89B880}"/>
              </a:ext>
            </a:extLst>
          </p:cNvPr>
          <p:cNvSpPr/>
          <p:nvPr/>
        </p:nvSpPr>
        <p:spPr>
          <a:xfrm>
            <a:off x="506979" y="1837203"/>
            <a:ext cx="37945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>
                <a:solidFill>
                  <a:schemeClr val="bg1"/>
                </a:solidFill>
                <a:cs typeface="Arial" panose="020B0604020202020204" pitchFamily="34" charset="0"/>
              </a:rPr>
              <a:t>STUDENTS</a:t>
            </a:r>
            <a:r>
              <a:rPr lang="en-US" sz="3000" b="1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32D6F2-91F9-4DBA-8C45-2EF4670A8B7F}"/>
              </a:ext>
            </a:extLst>
          </p:cNvPr>
          <p:cNvSpPr txBox="1"/>
          <p:nvPr/>
        </p:nvSpPr>
        <p:spPr>
          <a:xfrm>
            <a:off x="3147887" y="1005024"/>
            <a:ext cx="54149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i="1">
                <a:solidFill>
                  <a:srgbClr val="561D88"/>
                </a:solidFill>
                <a:ea typeface="Museo Slab 700" charset="0"/>
                <a:cs typeface="Museo Slab 700" charset="0"/>
              </a:rPr>
              <a:t>Expectations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D67B85-EFFB-459B-AA09-3C3C6FAF2ACE}"/>
              </a:ext>
            </a:extLst>
          </p:cNvPr>
          <p:cNvSpPr/>
          <p:nvPr/>
        </p:nvSpPr>
        <p:spPr>
          <a:xfrm>
            <a:off x="7508680" y="1974945"/>
            <a:ext cx="4504681" cy="30162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561D88"/>
                </a:solidFill>
                <a:cs typeface="Arial"/>
              </a:rPr>
              <a:t>Discuss major requirements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Assist you in selecting courses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561D88"/>
                </a:solidFill>
                <a:cs typeface="Arial"/>
              </a:rPr>
              <a:t>Help you stay on track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Provide accurate and timely information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561D88"/>
                </a:solidFill>
                <a:cs typeface="Arial"/>
              </a:rPr>
              <a:t>Be knowledgeable of campus policies and procedures; make referrals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Serve as a guide in decision making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561D88"/>
                </a:solidFill>
                <a:cs typeface="Arial"/>
              </a:rPr>
              <a:t>Respect advisees as individuals</a:t>
            </a:r>
          </a:p>
        </p:txBody>
      </p:sp>
      <p:pic>
        <p:nvPicPr>
          <p:cNvPr id="4" name="Graphic 3" descr="Handshake">
            <a:extLst>
              <a:ext uri="{FF2B5EF4-FFF2-40B4-BE49-F238E27FC236}">
                <a16:creationId xmlns:a16="http://schemas.microsoft.com/office/drawing/2014/main" id="{1F4A55F3-D68A-4907-8F7F-AAE3F7A2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4972" y="2692510"/>
            <a:ext cx="2029933" cy="202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235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2056426A-2986-476F-A997-4867593A05D6}"/>
              </a:ext>
            </a:extLst>
          </p:cNvPr>
          <p:cNvSpPr/>
          <p:nvPr/>
        </p:nvSpPr>
        <p:spPr>
          <a:xfrm>
            <a:off x="4535713" y="1857829"/>
            <a:ext cx="3120571" cy="4484914"/>
          </a:xfrm>
          <a:prstGeom prst="flowChartProcess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6BF4C8A5-E528-4D7E-A370-B2E17E354E38}"/>
              </a:ext>
            </a:extLst>
          </p:cNvPr>
          <p:cNvSpPr/>
          <p:nvPr/>
        </p:nvSpPr>
        <p:spPr>
          <a:xfrm>
            <a:off x="8026396" y="1857829"/>
            <a:ext cx="3120571" cy="4484914"/>
          </a:xfrm>
          <a:prstGeom prst="flowChartProcess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103925-C290-4F2B-9225-61926559839F}"/>
              </a:ext>
            </a:extLst>
          </p:cNvPr>
          <p:cNvSpPr txBox="1">
            <a:spLocks/>
          </p:cNvSpPr>
          <p:nvPr/>
        </p:nvSpPr>
        <p:spPr>
          <a:xfrm>
            <a:off x="838200" y="261257"/>
            <a:ext cx="10515600" cy="8053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latin typeface="+mn-lt"/>
              </a:rPr>
              <a:t>FERPA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F2A3FD-3BB8-4163-98C3-2F26DD4028E5}"/>
              </a:ext>
            </a:extLst>
          </p:cNvPr>
          <p:cNvSpPr txBox="1">
            <a:spLocks/>
          </p:cNvSpPr>
          <p:nvPr/>
        </p:nvSpPr>
        <p:spPr>
          <a:xfrm>
            <a:off x="838200" y="986672"/>
            <a:ext cx="10515600" cy="47309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>
                <a:solidFill>
                  <a:srgbClr val="561D88"/>
                </a:solidFill>
                <a:latin typeface="+mn-lt"/>
              </a:rPr>
              <a:t>Family Educational Rights &amp; Privacy Act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3B6D525B-E78F-4F0C-AE74-4227F47AE4E8}"/>
              </a:ext>
            </a:extLst>
          </p:cNvPr>
          <p:cNvSpPr/>
          <p:nvPr/>
        </p:nvSpPr>
        <p:spPr>
          <a:xfrm>
            <a:off x="1045030" y="1857829"/>
            <a:ext cx="3120571" cy="4484914"/>
          </a:xfrm>
          <a:prstGeom prst="flowChartProcess">
            <a:avLst/>
          </a:prstGeom>
          <a:solidFill>
            <a:srgbClr val="561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62FAB098-94F1-4A1B-859A-E7190254C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7424" y="2038943"/>
            <a:ext cx="1150749" cy="11507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BB3C29-8C68-4698-8999-B57DA62E7BB5}"/>
              </a:ext>
            </a:extLst>
          </p:cNvPr>
          <p:cNvSpPr/>
          <p:nvPr/>
        </p:nvSpPr>
        <p:spPr>
          <a:xfrm>
            <a:off x="1133810" y="3587758"/>
            <a:ext cx="294992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chemeClr val="bg1"/>
                </a:solidFill>
              </a:rPr>
              <a:t>Gives students the right to review, seek changes, and limit the sharing of their educational records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A04E24-C726-4868-93AB-9CC9723DC792}"/>
              </a:ext>
            </a:extLst>
          </p:cNvPr>
          <p:cNvSpPr/>
          <p:nvPr/>
        </p:nvSpPr>
        <p:spPr>
          <a:xfrm>
            <a:off x="4667594" y="3587758"/>
            <a:ext cx="29304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chemeClr val="bg1"/>
                </a:solidFill>
              </a:rPr>
              <a:t>Prohibits ECU staff and faculty from sharing your academic information with ANYONE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B1965C-17C9-44CD-8CE5-EA2442C2DDFD}"/>
              </a:ext>
            </a:extLst>
          </p:cNvPr>
          <p:cNvSpPr/>
          <p:nvPr/>
        </p:nvSpPr>
        <p:spPr>
          <a:xfrm>
            <a:off x="8115173" y="3587758"/>
            <a:ext cx="30317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chemeClr val="bg1"/>
                </a:solidFill>
              </a:rPr>
              <a:t>FERPA/Buckley form available in Pirate Port – allows you to grant permission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2FBC010F-2AE2-4E62-B0DA-9987457CD8AF}"/>
              </a:ext>
            </a:extLst>
          </p:cNvPr>
          <p:cNvSpPr/>
          <p:nvPr/>
        </p:nvSpPr>
        <p:spPr>
          <a:xfrm>
            <a:off x="5319486" y="1553860"/>
            <a:ext cx="1524000" cy="128009"/>
          </a:xfrm>
          <a:prstGeom prst="flowChartProcess">
            <a:avLst/>
          </a:prstGeom>
          <a:solidFill>
            <a:srgbClr val="FFE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Magnifying glass">
            <a:extLst>
              <a:ext uri="{FF2B5EF4-FFF2-40B4-BE49-F238E27FC236}">
                <a16:creationId xmlns:a16="http://schemas.microsoft.com/office/drawing/2014/main" id="{604DEC6C-9E90-404D-BF47-3239B438D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8245" y="2044771"/>
            <a:ext cx="1225472" cy="1225472"/>
          </a:xfrm>
          <a:prstGeom prst="rect">
            <a:avLst/>
          </a:prstGeom>
        </p:spPr>
      </p:pic>
      <p:pic>
        <p:nvPicPr>
          <p:cNvPr id="8" name="Graphic 7" descr="Monitor">
            <a:extLst>
              <a:ext uri="{FF2B5EF4-FFF2-40B4-BE49-F238E27FC236}">
                <a16:creationId xmlns:a16="http://schemas.microsoft.com/office/drawing/2014/main" id="{2BC3E263-79A6-4B07-B3F8-20CD0EDED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42161" y="1926402"/>
            <a:ext cx="1477452" cy="14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410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6"/>
          <p:cNvSpPr/>
          <p:nvPr/>
        </p:nvSpPr>
        <p:spPr>
          <a:xfrm>
            <a:off x="0" y="3424118"/>
            <a:ext cx="6135125" cy="3433882"/>
          </a:xfrm>
          <a:prstGeom prst="rect">
            <a:avLst/>
          </a:prstGeom>
          <a:solidFill>
            <a:srgbClr val="592A8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TextBox 5"/>
          <p:cNvSpPr txBox="1"/>
          <p:nvPr/>
        </p:nvSpPr>
        <p:spPr>
          <a:xfrm>
            <a:off x="-39123" y="4347949"/>
            <a:ext cx="6135124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6000">
                <a:latin typeface="+mn-lt"/>
              </a:rPr>
              <a:t>Undergraduate</a:t>
            </a:r>
          </a:p>
          <a:p>
            <a:r>
              <a:rPr lang="en-US" sz="6000">
                <a:latin typeface="+mn-lt"/>
              </a:rPr>
              <a:t>Catalog</a:t>
            </a:r>
            <a:endParaRPr sz="6000">
              <a:latin typeface="+mn-lt"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13A20DF-F34D-4FE3-9D77-211670FD1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93"/>
            <a:ext cx="6135125" cy="3793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2C3D58-61C2-41D3-852E-A906D8434AB4}"/>
              </a:ext>
            </a:extLst>
          </p:cNvPr>
          <p:cNvSpPr txBox="1"/>
          <p:nvPr/>
        </p:nvSpPr>
        <p:spPr>
          <a:xfrm>
            <a:off x="6571570" y="355135"/>
            <a:ext cx="5310868" cy="53245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Describes academic program requirements, student services, academic regulations, course descriptions, etc. </a:t>
            </a:r>
            <a:endParaRPr kumimoji="0" lang="en-US" sz="2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500" dirty="0"/>
              <a:t>The university expects that students will be familiar with the content of the catalog.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Part of </a:t>
            </a:r>
            <a:r>
              <a:rPr lang="en-US" sz="2500" dirty="0"/>
              <a:t>your academic advisor’s role is to also be familiar with the catalog in order to provide guidance and recommendations.</a:t>
            </a:r>
            <a:endParaRPr lang="en-US" sz="250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Catalog is valid 5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BE86D-BB0C-4AEC-B4B6-AA21CCABF7B4}"/>
              </a:ext>
            </a:extLst>
          </p:cNvPr>
          <p:cNvSpPr txBox="1"/>
          <p:nvPr/>
        </p:nvSpPr>
        <p:spPr>
          <a:xfrm>
            <a:off x="6616226" y="5504741"/>
            <a:ext cx="521425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catalog.ecu.edu</a:t>
            </a:r>
          </a:p>
        </p:txBody>
      </p:sp>
    </p:spTree>
    <p:extLst>
      <p:ext uri="{BB962C8B-B14F-4D97-AF65-F5344CB8AC3E}">
        <p14:creationId xmlns:p14="http://schemas.microsoft.com/office/powerpoint/2010/main" val="4483874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6"/>
          <p:cNvSpPr/>
          <p:nvPr/>
        </p:nvSpPr>
        <p:spPr>
          <a:xfrm>
            <a:off x="0" y="3424118"/>
            <a:ext cx="6135125" cy="3433882"/>
          </a:xfrm>
          <a:prstGeom prst="rect">
            <a:avLst/>
          </a:prstGeom>
          <a:solidFill>
            <a:srgbClr val="592A8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TextBox 5"/>
          <p:cNvSpPr txBox="1"/>
          <p:nvPr/>
        </p:nvSpPr>
        <p:spPr>
          <a:xfrm>
            <a:off x="-39123" y="4347949"/>
            <a:ext cx="6135124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6000">
                <a:latin typeface="+mn-lt"/>
              </a:rPr>
              <a:t>General </a:t>
            </a:r>
          </a:p>
          <a:p>
            <a:r>
              <a:rPr lang="en-US" sz="6000">
                <a:latin typeface="+mn-lt"/>
              </a:rPr>
              <a:t>Education</a:t>
            </a:r>
            <a:endParaRPr sz="600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C3D58-61C2-41D3-852E-A906D8434AB4}"/>
              </a:ext>
            </a:extLst>
          </p:cNvPr>
          <p:cNvSpPr txBox="1"/>
          <p:nvPr/>
        </p:nvSpPr>
        <p:spPr>
          <a:xfrm>
            <a:off x="6324599" y="5511591"/>
            <a:ext cx="586740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Additional requirements within or in addition to the above: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One course must be </a:t>
            </a:r>
            <a:r>
              <a:rPr lang="en-US" b="1" dirty="0">
                <a:solidFill>
                  <a:srgbClr val="561D88"/>
                </a:solidFill>
              </a:rPr>
              <a:t>GLOBAL DIVERSITY (GD)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One course must be </a:t>
            </a:r>
            <a:r>
              <a:rPr kumimoji="0" lang="en-US" b="1" i="0" u="none" strike="noStrike" cap="none" spc="0" normalizeH="0" baseline="0">
                <a:ln>
                  <a:noFill/>
                </a:ln>
                <a:solidFill>
                  <a:srgbClr val="561D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DOMESTIC DIVERSITY (DD)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Four courses must be </a:t>
            </a:r>
            <a:r>
              <a:rPr lang="en-US" b="1" dirty="0">
                <a:solidFill>
                  <a:srgbClr val="561D88"/>
                </a:solidFill>
              </a:rPr>
              <a:t>WRITING INTENSIVE (WI)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561D88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BA898-1192-497C-BF88-03068A650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5125" cy="3823033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32D842-95C5-4AC0-A086-069359037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143280"/>
              </p:ext>
            </p:extLst>
          </p:nvPr>
        </p:nvGraphicFramePr>
        <p:xfrm>
          <a:off x="6324599" y="1979885"/>
          <a:ext cx="5648325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6495">
                  <a:extLst>
                    <a:ext uri="{9D8B030D-6E8A-4147-A177-3AD203B41FA5}">
                      <a16:colId xmlns:a16="http://schemas.microsoft.com/office/drawing/2014/main" val="1243906198"/>
                    </a:ext>
                  </a:extLst>
                </a:gridCol>
                <a:gridCol w="991830">
                  <a:extLst>
                    <a:ext uri="{9D8B030D-6E8A-4147-A177-3AD203B41FA5}">
                      <a16:colId xmlns:a16="http://schemas.microsoft.com/office/drawing/2014/main" val="1625680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Gen Ed Competency Area</a:t>
                      </a:r>
                    </a:p>
                  </a:txBody>
                  <a:tcPr>
                    <a:solidFill>
                      <a:srgbClr val="FFD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Hrs</a:t>
                      </a:r>
                    </a:p>
                  </a:txBody>
                  <a:tcPr>
                    <a:solidFill>
                      <a:srgbClr val="FFD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982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English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73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Natural Sciences </a:t>
                      </a:r>
                      <a:r>
                        <a:rPr lang="en-US" sz="1500" i="1"/>
                        <a:t>(at least 1 lab)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823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Mathematics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045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Humanities &amp; Fine Arts </a:t>
                      </a:r>
                      <a:r>
                        <a:rPr lang="en-US" sz="1500" i="1"/>
                        <a:t>(min. 1 from each area)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917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Social Sciences </a:t>
                      </a:r>
                      <a:r>
                        <a:rPr lang="en-US" sz="1500" b="0" i="1"/>
                        <a:t>(from 2 or more disciplines)</a:t>
                      </a:r>
                      <a:endParaRPr lang="en-US" sz="15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977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Health &amp; Kinesiology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910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Gen Ed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743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TOTAL HOURS: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8667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E5915A-D371-4419-85F8-6E139C560B5D}"/>
              </a:ext>
            </a:extLst>
          </p:cNvPr>
          <p:cNvSpPr txBox="1"/>
          <p:nvPr/>
        </p:nvSpPr>
        <p:spPr>
          <a:xfrm>
            <a:off x="6534148" y="251596"/>
            <a:ext cx="5143502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/>
              <a:t>The goal is for students </a:t>
            </a:r>
            <a:r>
              <a:rPr lang="en-US" sz="2000" b="1"/>
              <a:t>to </a:t>
            </a:r>
            <a:r>
              <a:rPr lang="en-US" sz="2000" b="1" i="1">
                <a:solidFill>
                  <a:srgbClr val="561D88"/>
                </a:solidFill>
              </a:rPr>
              <a:t>develop an understanding</a:t>
            </a:r>
            <a:r>
              <a:rPr lang="en-US" sz="2000" b="1" i="1"/>
              <a:t> </a:t>
            </a:r>
            <a:r>
              <a:rPr lang="en-US" sz="2000" b="1" i="1">
                <a:solidFill>
                  <a:srgbClr val="561D88"/>
                </a:solidFill>
              </a:rPr>
              <a:t>of aspects of the human condition that are not the primary focus of their major field of study.</a:t>
            </a:r>
            <a:r>
              <a:rPr lang="en-US" sz="2000" b="1">
                <a:solidFill>
                  <a:srgbClr val="561D88"/>
                </a:solidFill>
              </a:rPr>
              <a:t> </a:t>
            </a:r>
            <a:r>
              <a:rPr lang="en-US" sz="2000"/>
              <a:t>General education requirements will vary major to major.</a:t>
            </a:r>
          </a:p>
        </p:txBody>
      </p:sp>
    </p:spTree>
    <p:extLst>
      <p:ext uri="{BB962C8B-B14F-4D97-AF65-F5344CB8AC3E}">
        <p14:creationId xmlns:p14="http://schemas.microsoft.com/office/powerpoint/2010/main" val="28874880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85DA752EA7B24785908E6518770966" ma:contentTypeVersion="8" ma:contentTypeDescription="Create a new document." ma:contentTypeScope="" ma:versionID="744d7898aad677912d4753b92ee98482">
  <xsd:schema xmlns:xsd="http://www.w3.org/2001/XMLSchema" xmlns:xs="http://www.w3.org/2001/XMLSchema" xmlns:p="http://schemas.microsoft.com/office/2006/metadata/properties" xmlns:ns2="9d65450b-381c-4005-8616-b42508acfe7a" targetNamespace="http://schemas.microsoft.com/office/2006/metadata/properties" ma:root="true" ma:fieldsID="6b33be898774f7a22c42e1b42310766d" ns2:_="">
    <xsd:import namespace="9d65450b-381c-4005-8616-b42508acfe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5450b-381c-4005-8616-b42508ac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D955EA-B2B9-42FF-92B1-AE6A4AAA3D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9D55A5-668E-44FF-960F-7565D504739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F4251C-8AC1-4351-A305-084A9038B4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65450b-381c-4005-8616-b42508acfe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2187</Words>
  <Application>Microsoft Office PowerPoint</Application>
  <PresentationFormat>Widescreen</PresentationFormat>
  <Paragraphs>339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Avenir</vt:lpstr>
      <vt:lpstr>Avenir Next Regular</vt:lpstr>
      <vt:lpstr>Calibri</vt:lpstr>
      <vt:lpstr>Calibri Light</vt:lpstr>
      <vt:lpstr>Museo 300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Degree Works</vt:lpstr>
      <vt:lpstr>PowerPoint Presentation</vt:lpstr>
      <vt:lpstr>PowerPoint Presentation</vt:lpstr>
      <vt:lpstr>Math Placement math.ecu.edu/placement</vt:lpstr>
      <vt:lpstr>ECU Math Placement Exam in Canvas</vt:lpstr>
      <vt:lpstr>PowerPoint Presentation</vt:lpstr>
      <vt:lpstr>Academic Calendar Fall 2021</vt:lpstr>
      <vt:lpstr>PowerPoint Presentation</vt:lpstr>
      <vt:lpstr>PowerPoint Presentation</vt:lpstr>
      <vt:lpstr>PowerPoint Presentation</vt:lpstr>
      <vt:lpstr>PowerPoint Presentation</vt:lpstr>
      <vt:lpstr>Final Advising Reminders &amp; Tips</vt:lpstr>
      <vt:lpstr>Questions about General Advising?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Students!</dc:title>
  <dc:creator>Paul, Abby</dc:creator>
  <cp:lastModifiedBy>McAllister, Elizabeth</cp:lastModifiedBy>
  <cp:revision>48</cp:revision>
  <dcterms:modified xsi:type="dcterms:W3CDTF">2021-06-07T21:24:30Z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0x0101007D85DA752EA7B24785908E6518770966</vt:lpwstr>
  </property>
</Properties>
</file>